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3" r:id="rId6"/>
    <p:sldId id="262" r:id="rId7"/>
    <p:sldId id="263" r:id="rId8"/>
    <p:sldId id="264" r:id="rId9"/>
    <p:sldId id="279" r:id="rId10"/>
    <p:sldId id="265" r:id="rId11"/>
    <p:sldId id="274" r:id="rId12"/>
    <p:sldId id="280" r:id="rId13"/>
    <p:sldId id="266" r:id="rId14"/>
    <p:sldId id="268" r:id="rId15"/>
    <p:sldId id="269" r:id="rId16"/>
    <p:sldId id="275" r:id="rId17"/>
    <p:sldId id="276" r:id="rId18"/>
    <p:sldId id="281" r:id="rId19"/>
    <p:sldId id="277" r:id="rId20"/>
    <p:sldId id="278"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6357" autoAdjust="0"/>
  </p:normalViewPr>
  <p:slideViewPr>
    <p:cSldViewPr snapToGrid="0">
      <p:cViewPr varScale="1">
        <p:scale>
          <a:sx n="110" d="100"/>
          <a:sy n="110"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6283-035D-4F62-B7B4-70268CCAE4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756B68-93A7-40C3-A3FC-70E233EB3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3B0B4B-28BE-4CE5-99B9-23118C088EC2}"/>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5" name="Footer Placeholder 4">
            <a:extLst>
              <a:ext uri="{FF2B5EF4-FFF2-40B4-BE49-F238E27FC236}">
                <a16:creationId xmlns:a16="http://schemas.microsoft.com/office/drawing/2014/main" id="{28B19502-10B3-493A-A40D-A07DB47693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8646F2-FB72-4499-B8CB-2C9D8FCFA485}"/>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259308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8A8A-CCEF-4BEB-99B4-C3C34BB2CF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ECBF1-68F0-40BA-9186-3C8EE716B3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F2892-638D-4756-9B36-39EF8E4ED818}"/>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5" name="Footer Placeholder 4">
            <a:extLst>
              <a:ext uri="{FF2B5EF4-FFF2-40B4-BE49-F238E27FC236}">
                <a16:creationId xmlns:a16="http://schemas.microsoft.com/office/drawing/2014/main" id="{693E9C90-C00F-4B30-96A3-7D58D73EC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CD1669-FFF1-414D-9D20-CA0A1C14BE53}"/>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340075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418C89-B2FE-482C-90C9-00DCA76640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943C8-A278-4DFF-B852-1A296A8E6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F16BB-8903-4C3C-95B0-EBAB9E6FECE3}"/>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5" name="Footer Placeholder 4">
            <a:extLst>
              <a:ext uri="{FF2B5EF4-FFF2-40B4-BE49-F238E27FC236}">
                <a16:creationId xmlns:a16="http://schemas.microsoft.com/office/drawing/2014/main" id="{B337DC29-FB6A-4110-819A-A551214A97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CC5C66-BDBD-42B4-A2EE-3D225F9A93AF}"/>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81982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24C4-0D98-4939-83F2-7695AF3D4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A8E8E-0FC1-4225-91BB-5B2115E52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94982-F8F7-4048-A249-623188FA589E}"/>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5" name="Footer Placeholder 4">
            <a:extLst>
              <a:ext uri="{FF2B5EF4-FFF2-40B4-BE49-F238E27FC236}">
                <a16:creationId xmlns:a16="http://schemas.microsoft.com/office/drawing/2014/main" id="{40CC6C8C-6C2B-4562-A03C-04E8836C2F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24F168-B2BB-420A-84EE-F63301EE7C71}"/>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281211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50A-0363-4192-A845-C5B0E6810E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EB50F7-842F-4CE1-82E8-D6B6AB27E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F504D7-965C-4258-B19A-D4476CCAA1BC}"/>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5" name="Footer Placeholder 4">
            <a:extLst>
              <a:ext uri="{FF2B5EF4-FFF2-40B4-BE49-F238E27FC236}">
                <a16:creationId xmlns:a16="http://schemas.microsoft.com/office/drawing/2014/main" id="{23F318D0-B878-497D-B518-5A03533E85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E67CB0-5A26-402F-9893-E1D1D1E98D92}"/>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245490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BB65-8C4D-4B1A-94A3-0BF91E2B7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DFBB1-657D-4C21-9DD1-1FC1F1CB2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05412-D35D-486D-B178-F9CB1AAF76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6AC4A5-D581-4A02-A208-2F840DA0F112}"/>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6" name="Footer Placeholder 5">
            <a:extLst>
              <a:ext uri="{FF2B5EF4-FFF2-40B4-BE49-F238E27FC236}">
                <a16:creationId xmlns:a16="http://schemas.microsoft.com/office/drawing/2014/main" id="{531A4B70-1AD5-4E82-8F2A-DF3F3ED4C1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518496-3D2F-40B7-9DE2-E57576EA71B6}"/>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25836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800A-AF56-47FD-B64A-76A1510828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8B8C09-E348-4C64-A044-E81C35AE2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495D2-5512-4C8D-BEE3-AF08E6A5E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0752E-1BAF-4469-9036-AD52419D2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6DD29-ED3C-47FC-9A3B-02199E5F82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C030C3-6A17-4D6E-95C7-B206112F9E58}"/>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8" name="Footer Placeholder 7">
            <a:extLst>
              <a:ext uri="{FF2B5EF4-FFF2-40B4-BE49-F238E27FC236}">
                <a16:creationId xmlns:a16="http://schemas.microsoft.com/office/drawing/2014/main" id="{A464BF67-3710-4825-92AF-EA8E64805D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B25E91E-06A2-4707-977B-3C041CD73E74}"/>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203848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65DC-AA1E-4AD8-9772-8FBE390E8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7CD6AF-A864-4E82-96D0-2D93261B73B9}"/>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4" name="Footer Placeholder 3">
            <a:extLst>
              <a:ext uri="{FF2B5EF4-FFF2-40B4-BE49-F238E27FC236}">
                <a16:creationId xmlns:a16="http://schemas.microsoft.com/office/drawing/2014/main" id="{FB8C5669-2AC2-46A8-B21F-F124ADE18B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4D71E2-F677-447D-B1EB-B05317F406CB}"/>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374203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6174F-718E-4231-9B90-A826893C2B4B}"/>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3" name="Footer Placeholder 2">
            <a:extLst>
              <a:ext uri="{FF2B5EF4-FFF2-40B4-BE49-F238E27FC236}">
                <a16:creationId xmlns:a16="http://schemas.microsoft.com/office/drawing/2014/main" id="{75F8DE3B-D4A4-484F-8409-FD41A77A6E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97184B-646B-4F53-B6FA-EF5C322F61BF}"/>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324844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663E-0164-4644-B9DA-88199771D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6BE21C-E05D-459A-ADB4-441BDB7A1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700A9A-8AD8-4A22-8759-A8D48BBF3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C7611-2C45-4F02-8673-3E56E95133F8}"/>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6" name="Footer Placeholder 5">
            <a:extLst>
              <a:ext uri="{FF2B5EF4-FFF2-40B4-BE49-F238E27FC236}">
                <a16:creationId xmlns:a16="http://schemas.microsoft.com/office/drawing/2014/main" id="{F6310C47-A2C3-47F3-A2CB-4A8261C7BB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090D3B-3F7D-4B29-B427-D8F6D8066879}"/>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150842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DC96-E6FF-4D7B-BCF8-A33C68156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B6BD8-5187-463A-924E-557E2ED28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E560762-7191-466B-8F50-0AF0DD99C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5CE91-F3BC-45FA-801B-8B6E07264B4B}"/>
              </a:ext>
            </a:extLst>
          </p:cNvPr>
          <p:cNvSpPr>
            <a:spLocks noGrp="1"/>
          </p:cNvSpPr>
          <p:nvPr>
            <p:ph type="dt" sz="half" idx="10"/>
          </p:nvPr>
        </p:nvSpPr>
        <p:spPr/>
        <p:txBody>
          <a:bodyPr/>
          <a:lstStyle/>
          <a:p>
            <a:fld id="{90A93D0A-A614-429A-97B8-7F86681332E0}" type="datetimeFigureOut">
              <a:rPr lang="en-US" smtClean="0"/>
              <a:t>9/29/2023</a:t>
            </a:fld>
            <a:endParaRPr lang="en-US" dirty="0"/>
          </a:p>
        </p:txBody>
      </p:sp>
      <p:sp>
        <p:nvSpPr>
          <p:cNvPr id="6" name="Footer Placeholder 5">
            <a:extLst>
              <a:ext uri="{FF2B5EF4-FFF2-40B4-BE49-F238E27FC236}">
                <a16:creationId xmlns:a16="http://schemas.microsoft.com/office/drawing/2014/main" id="{E3F2C833-B7EA-4CDC-9730-591D1D4C52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E6C0CC-01E1-44C6-B664-E29754BA3EE2}"/>
              </a:ext>
            </a:extLst>
          </p:cNvPr>
          <p:cNvSpPr>
            <a:spLocks noGrp="1"/>
          </p:cNvSpPr>
          <p:nvPr>
            <p:ph type="sldNum" sz="quarter" idx="12"/>
          </p:nvPr>
        </p:nvSpPr>
        <p:spPr/>
        <p:txBody>
          <a:bodyPr/>
          <a:lstStyle/>
          <a:p>
            <a:fld id="{F25883D4-C130-45A6-8B62-58C28DE2E007}" type="slidenum">
              <a:rPr lang="en-US" smtClean="0"/>
              <a:t>‹#›</a:t>
            </a:fld>
            <a:endParaRPr lang="en-US" dirty="0"/>
          </a:p>
        </p:txBody>
      </p:sp>
    </p:spTree>
    <p:extLst>
      <p:ext uri="{BB962C8B-B14F-4D97-AF65-F5344CB8AC3E}">
        <p14:creationId xmlns:p14="http://schemas.microsoft.com/office/powerpoint/2010/main" val="256922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E9032-1A06-4EB9-B7B1-2F29E6CD1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97E9AD-0772-4960-8484-7A3E9AB58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62E5E-49B9-475E-8DBA-CEBA3BBE6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93D0A-A614-429A-97B8-7F86681332E0}" type="datetimeFigureOut">
              <a:rPr lang="en-US" smtClean="0"/>
              <a:t>9/29/2023</a:t>
            </a:fld>
            <a:endParaRPr lang="en-US" dirty="0"/>
          </a:p>
        </p:txBody>
      </p:sp>
      <p:sp>
        <p:nvSpPr>
          <p:cNvPr id="5" name="Footer Placeholder 4">
            <a:extLst>
              <a:ext uri="{FF2B5EF4-FFF2-40B4-BE49-F238E27FC236}">
                <a16:creationId xmlns:a16="http://schemas.microsoft.com/office/drawing/2014/main" id="{F19C7D18-3C97-4096-9D5D-8F85B82D8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465636-C888-43ED-82DD-37B6549DF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883D4-C130-45A6-8B62-58C28DE2E007}" type="slidenum">
              <a:rPr lang="en-US" smtClean="0"/>
              <a:t>‹#›</a:t>
            </a:fld>
            <a:endParaRPr lang="en-US" dirty="0"/>
          </a:p>
        </p:txBody>
      </p:sp>
    </p:spTree>
    <p:extLst>
      <p:ext uri="{BB962C8B-B14F-4D97-AF65-F5344CB8AC3E}">
        <p14:creationId xmlns:p14="http://schemas.microsoft.com/office/powerpoint/2010/main" val="294182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blink.ucsd.edu/instructors/courses/enrollment/calendars/2022.html"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enate.ucsd.edu/media/70346/GC-Revision-to-the-Policy-on-the-Duplication-of-Advanced-Degrees.pdf"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190871" y="757645"/>
            <a:ext cx="7218688" cy="4650377"/>
          </a:xfrm>
        </p:spPr>
        <p:txBody>
          <a:bodyPr>
            <a:normAutofit/>
          </a:bodyPr>
          <a:lstStyle/>
          <a:p>
            <a:r>
              <a:rPr lang="en-US" b="1" dirty="0">
                <a:solidFill>
                  <a:srgbClr val="0070C0"/>
                </a:solidFill>
                <a:latin typeface="+mn-lt"/>
              </a:rPr>
              <a:t>Steps to </a:t>
            </a:r>
            <a:br>
              <a:rPr lang="en-US" b="1" dirty="0">
                <a:solidFill>
                  <a:srgbClr val="0070C0"/>
                </a:solidFill>
                <a:latin typeface="+mn-lt"/>
              </a:rPr>
            </a:br>
            <a:r>
              <a:rPr lang="en-US" b="1" dirty="0">
                <a:solidFill>
                  <a:srgbClr val="0070C0"/>
                </a:solidFill>
                <a:latin typeface="+mn-lt"/>
              </a:rPr>
              <a:t>Degree Completion: </a:t>
            </a:r>
            <a:br>
              <a:rPr lang="en-US" b="1" dirty="0">
                <a:solidFill>
                  <a:srgbClr val="0070C0"/>
                </a:solidFill>
                <a:latin typeface="+mn-lt"/>
              </a:rPr>
            </a:br>
            <a:r>
              <a:rPr lang="en-US" b="1" dirty="0">
                <a:solidFill>
                  <a:srgbClr val="0070C0"/>
                </a:solidFill>
                <a:latin typeface="+mn-lt"/>
              </a:rPr>
              <a:t>APPC &amp; FRF </a:t>
            </a:r>
            <a:br>
              <a:rPr lang="en-US" sz="8000" b="1" dirty="0">
                <a:solidFill>
                  <a:srgbClr val="0070C0"/>
                </a:solidFill>
                <a:latin typeface="+mn-lt"/>
              </a:rPr>
            </a:br>
            <a:br>
              <a:rPr lang="en-US" sz="8000" b="1" dirty="0">
                <a:solidFill>
                  <a:srgbClr val="0070C0"/>
                </a:solidFill>
                <a:latin typeface="+mn-lt"/>
              </a:rPr>
            </a:br>
            <a:r>
              <a:rPr lang="en-US" sz="4000" i="1" dirty="0">
                <a:latin typeface="+mn-lt"/>
              </a:rPr>
              <a:t>for MS/MA/MFA Programs</a:t>
            </a:r>
            <a:endParaRPr lang="en-US" sz="4400" i="1" dirty="0">
              <a:latin typeface="+mn-lt"/>
            </a:endParaRPr>
          </a:p>
        </p:txBody>
      </p:sp>
      <p:pic>
        <p:nvPicPr>
          <p:cNvPr id="5" name="Picture 4" descr="Graduation | Leander ISD">
            <a:extLst>
              <a:ext uri="{FF2B5EF4-FFF2-40B4-BE49-F238E27FC236}">
                <a16:creationId xmlns:a16="http://schemas.microsoft.com/office/drawing/2014/main" id="{1A06275B-8C01-4223-9E7B-108750D9A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74" r="2925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7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328074" y="291295"/>
            <a:ext cx="4718203" cy="736316"/>
          </a:xfrm>
        </p:spPr>
        <p:txBody>
          <a:bodyPr>
            <a:noAutofit/>
          </a:bodyPr>
          <a:lstStyle/>
          <a:p>
            <a:pPr algn="l"/>
            <a:r>
              <a:rPr lang="en-US" sz="2000" b="1" dirty="0">
                <a:solidFill>
                  <a:srgbClr val="0070C0"/>
                </a:solidFill>
                <a:latin typeface="+mn-lt"/>
              </a:rPr>
              <a:t>Carefully review each degree audit before attaching it to the APPC cover sheet:</a:t>
            </a:r>
            <a:endParaRPr lang="en-US" sz="2400" b="1" dirty="0">
              <a:solidFill>
                <a:srgbClr val="0070C0"/>
              </a:solidFill>
              <a:latin typeface="+mn-lt"/>
            </a:endParaRPr>
          </a:p>
        </p:txBody>
      </p:sp>
      <p:pic>
        <p:nvPicPr>
          <p:cNvPr id="6" name="Picture 5">
            <a:extLst>
              <a:ext uri="{FF2B5EF4-FFF2-40B4-BE49-F238E27FC236}">
                <a16:creationId xmlns:a16="http://schemas.microsoft.com/office/drawing/2014/main" id="{A689B6EB-B452-4573-9D46-0F8162E7C271}"/>
              </a:ext>
            </a:extLst>
          </p:cNvPr>
          <p:cNvPicPr>
            <a:picLocks noChangeAspect="1"/>
          </p:cNvPicPr>
          <p:nvPr/>
        </p:nvPicPr>
        <p:blipFill>
          <a:blip r:embed="rId2"/>
          <a:stretch>
            <a:fillRect/>
          </a:stretch>
        </p:blipFill>
        <p:spPr>
          <a:xfrm>
            <a:off x="5800260" y="66997"/>
            <a:ext cx="5634710" cy="6629072"/>
          </a:xfrm>
          <a:prstGeom prst="rect">
            <a:avLst/>
          </a:prstGeom>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39F27BC6-3B3C-4C98-AC06-CBDC6F232D82}"/>
              </a:ext>
            </a:extLst>
          </p:cNvPr>
          <p:cNvSpPr txBox="1"/>
          <p:nvPr/>
        </p:nvSpPr>
        <p:spPr>
          <a:xfrm>
            <a:off x="230645" y="1242170"/>
            <a:ext cx="5338970" cy="5370701"/>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en-US" sz="1600" b="1" dirty="0">
                <a:solidFill>
                  <a:srgbClr val="0070C0"/>
                </a:solidFill>
              </a:rPr>
              <a:t>Only submit a uAchieve audit with </a:t>
            </a:r>
            <a:r>
              <a:rPr lang="en-US" sz="1600" b="1" dirty="0">
                <a:solidFill>
                  <a:srgbClr val="00B050"/>
                </a:solidFill>
              </a:rPr>
              <a:t>OK</a:t>
            </a:r>
            <a:r>
              <a:rPr lang="en-US" sz="1600" b="1" dirty="0">
                <a:solidFill>
                  <a:srgbClr val="0070C0"/>
                </a:solidFill>
              </a:rPr>
              <a:t> &amp;/or </a:t>
            </a:r>
            <a:r>
              <a:rPr lang="en-US" sz="1600" b="1" dirty="0">
                <a:solidFill>
                  <a:srgbClr val="00B0F0"/>
                </a:solidFill>
              </a:rPr>
              <a:t>IP</a:t>
            </a:r>
            <a:r>
              <a:rPr lang="en-US" sz="1600" b="1" dirty="0">
                <a:solidFill>
                  <a:srgbClr val="0070C0"/>
                </a:solidFill>
              </a:rPr>
              <a:t> on </a:t>
            </a:r>
          </a:p>
          <a:p>
            <a:pPr>
              <a:buClr>
                <a:srgbClr val="0070C0"/>
              </a:buClr>
            </a:pPr>
            <a:r>
              <a:rPr lang="en-US" sz="1600" b="1" dirty="0">
                <a:solidFill>
                  <a:srgbClr val="0070C0"/>
                </a:solidFill>
              </a:rPr>
              <a:t>      the left-hand side of the page.</a:t>
            </a:r>
          </a:p>
          <a:p>
            <a:pPr marL="285750" indent="-285750">
              <a:buClr>
                <a:srgbClr val="0070C0"/>
              </a:buClr>
              <a:buFont typeface="Wingdings" panose="05000000000000000000" pitchFamily="2" charset="2"/>
              <a:buChar char="§"/>
            </a:pPr>
            <a:endParaRPr lang="en-US" sz="800" b="1" dirty="0">
              <a:solidFill>
                <a:srgbClr val="0070C0"/>
              </a:solidFill>
            </a:endParaRPr>
          </a:p>
          <a:p>
            <a:pPr marL="742950" lvl="1" indent="-285750">
              <a:buClr>
                <a:srgbClr val="0070C0"/>
              </a:buClr>
              <a:buFont typeface="Wingdings" panose="05000000000000000000" pitchFamily="2" charset="2"/>
              <a:buChar char="§"/>
            </a:pPr>
            <a:r>
              <a:rPr lang="en-US" sz="1600" b="1" dirty="0">
                <a:solidFill>
                  <a:srgbClr val="00B050"/>
                </a:solidFill>
              </a:rPr>
              <a:t>OK</a:t>
            </a:r>
            <a:r>
              <a:rPr lang="en-US" sz="1600" b="1" dirty="0">
                <a:solidFill>
                  <a:srgbClr val="0070C0"/>
                </a:solidFill>
              </a:rPr>
              <a:t> indicates that courses used towards that section of the degree audit have been successfully completed.  </a:t>
            </a:r>
          </a:p>
          <a:p>
            <a:pPr marL="742950" lvl="1" indent="-285750">
              <a:buClr>
                <a:srgbClr val="0070C0"/>
              </a:buClr>
              <a:buFont typeface="Wingdings" panose="05000000000000000000" pitchFamily="2" charset="2"/>
              <a:buChar char="§"/>
            </a:pPr>
            <a:endParaRPr lang="en-US" sz="800" b="1" dirty="0">
              <a:solidFill>
                <a:srgbClr val="0070C0"/>
              </a:solidFill>
            </a:endParaRPr>
          </a:p>
          <a:p>
            <a:pPr marL="742950" lvl="1" indent="-285750">
              <a:buClr>
                <a:srgbClr val="0070C0"/>
              </a:buClr>
              <a:buFont typeface="Wingdings" panose="05000000000000000000" pitchFamily="2" charset="2"/>
              <a:buChar char="§"/>
            </a:pPr>
            <a:r>
              <a:rPr lang="en-US" sz="1600" b="1" dirty="0">
                <a:solidFill>
                  <a:srgbClr val="00B0F0"/>
                </a:solidFill>
              </a:rPr>
              <a:t>IP</a:t>
            </a:r>
            <a:r>
              <a:rPr lang="en-US" sz="1600" b="1" dirty="0">
                <a:solidFill>
                  <a:srgbClr val="0070C0"/>
                </a:solidFill>
              </a:rPr>
              <a:t> indicates that 1 or more courses in that section </a:t>
            </a:r>
            <a:r>
              <a:rPr lang="en-US" sz="1600" b="1" i="1" u="sng" dirty="0">
                <a:solidFill>
                  <a:srgbClr val="0070C0"/>
                </a:solidFill>
              </a:rPr>
              <a:t>will</a:t>
            </a:r>
            <a:r>
              <a:rPr lang="en-US" sz="1600" b="1" dirty="0">
                <a:solidFill>
                  <a:srgbClr val="0070C0"/>
                </a:solidFill>
              </a:rPr>
              <a:t> satisfy requirements… once a passing grade is received. </a:t>
            </a:r>
            <a:r>
              <a:rPr lang="en-US" sz="1400" dirty="0">
                <a:solidFill>
                  <a:srgbClr val="0070C0"/>
                </a:solidFill>
              </a:rPr>
              <a:t>(IP means In Progress).</a:t>
            </a:r>
          </a:p>
          <a:p>
            <a:pPr marL="285750" indent="-285750">
              <a:buClr>
                <a:srgbClr val="0070C0"/>
              </a:buClr>
              <a:buFont typeface="Wingdings" panose="05000000000000000000" pitchFamily="2" charset="2"/>
              <a:buChar char="§"/>
            </a:pPr>
            <a:endParaRPr lang="en-US" sz="800" b="1" dirty="0">
              <a:solidFill>
                <a:srgbClr val="0070C0"/>
              </a:solidFill>
            </a:endParaRPr>
          </a:p>
          <a:p>
            <a:pPr marL="285750" indent="-285750">
              <a:buClr>
                <a:srgbClr val="0070C0"/>
              </a:buClr>
              <a:buFont typeface="Wingdings" panose="05000000000000000000" pitchFamily="2" charset="2"/>
              <a:buChar char="§"/>
            </a:pPr>
            <a:r>
              <a:rPr lang="en-US" sz="1600" b="1" dirty="0">
                <a:solidFill>
                  <a:srgbClr val="0070C0"/>
                </a:solidFill>
              </a:rPr>
              <a:t>This red text </a:t>
            </a:r>
            <a:r>
              <a:rPr lang="en-US" sz="1200" b="1" dirty="0">
                <a:solidFill>
                  <a:srgbClr val="0070C0"/>
                </a:solidFill>
              </a:rPr>
              <a:t>(</a:t>
            </a:r>
            <a:r>
              <a:rPr lang="en-US" sz="1200" b="1" dirty="0">
                <a:solidFill>
                  <a:srgbClr val="FF0000"/>
                </a:solidFill>
              </a:rPr>
              <a:t>*FINAL DEGREE AUDIT ON HOLD*</a:t>
            </a:r>
            <a:r>
              <a:rPr lang="en-US" sz="1600" b="1" dirty="0">
                <a:solidFill>
                  <a:srgbClr val="0070C0"/>
                </a:solidFill>
              </a:rPr>
              <a:t>) at the top of the uAchieve audit, simply means that there is an ungraded (ie WIP) course on the audit somewhere. An audit with this note is OK to submit.  That red text will convert to this green text </a:t>
            </a:r>
            <a:r>
              <a:rPr lang="en-US" sz="1200" b="1" dirty="0">
                <a:solidFill>
                  <a:srgbClr val="0070C0"/>
                </a:solidFill>
              </a:rPr>
              <a:t>(</a:t>
            </a:r>
            <a:r>
              <a:rPr lang="en-US" sz="1200" b="1" dirty="0">
                <a:solidFill>
                  <a:srgbClr val="00B050"/>
                </a:solidFill>
              </a:rPr>
              <a:t>*FINAL DEGREE AUDIT*</a:t>
            </a:r>
            <a:r>
              <a:rPr lang="en-US" sz="1200" b="1" dirty="0">
                <a:solidFill>
                  <a:srgbClr val="0070C0"/>
                </a:solidFill>
              </a:rPr>
              <a:t>)</a:t>
            </a:r>
            <a:r>
              <a:rPr lang="en-US" sz="1200" b="1" dirty="0">
                <a:solidFill>
                  <a:srgbClr val="00B050"/>
                </a:solidFill>
              </a:rPr>
              <a:t> </a:t>
            </a:r>
            <a:r>
              <a:rPr lang="en-US" sz="1600" b="1" dirty="0">
                <a:solidFill>
                  <a:srgbClr val="0070C0"/>
                </a:solidFill>
              </a:rPr>
              <a:t>once all grades are in.</a:t>
            </a:r>
            <a:endParaRPr lang="en-US" sz="1600" b="1" dirty="0">
              <a:solidFill>
                <a:srgbClr val="00B050"/>
              </a:solidFill>
            </a:endParaRPr>
          </a:p>
          <a:p>
            <a:pPr marL="285750" indent="-285750">
              <a:buFont typeface="Arial" panose="020B0604020202020204" pitchFamily="34" charset="0"/>
              <a:buChar char="•"/>
            </a:pPr>
            <a:endParaRPr lang="en-US" sz="900" b="1" dirty="0">
              <a:solidFill>
                <a:srgbClr val="0070C0"/>
              </a:solidFill>
            </a:endParaRPr>
          </a:p>
          <a:p>
            <a:pPr algn="ctr"/>
            <a:endParaRPr lang="en-US" sz="1400" i="1" dirty="0">
              <a:solidFill>
                <a:srgbClr val="0070C0"/>
              </a:solidFill>
            </a:endParaRPr>
          </a:p>
          <a:p>
            <a:pPr algn="ctr"/>
            <a:r>
              <a:rPr lang="en-US" sz="1400" i="1" dirty="0">
                <a:solidFill>
                  <a:srgbClr val="0070C0"/>
                </a:solidFill>
              </a:rPr>
              <a:t>NOTE: Refer to the bottom of this audit to see </a:t>
            </a:r>
          </a:p>
          <a:p>
            <a:pPr algn="ctr"/>
            <a:r>
              <a:rPr lang="en-US" sz="1400" i="1" dirty="0">
                <a:solidFill>
                  <a:srgbClr val="0070C0"/>
                </a:solidFill>
              </a:rPr>
              <a:t>properly processed uAchieve exceptions:</a:t>
            </a:r>
          </a:p>
          <a:p>
            <a:pPr algn="ctr"/>
            <a:endParaRPr lang="en-US" sz="600" i="1" dirty="0">
              <a:solidFill>
                <a:srgbClr val="0070C0"/>
              </a:solidFill>
            </a:endParaRPr>
          </a:p>
          <a:p>
            <a:pPr marL="800100" lvl="1" indent="-342900">
              <a:buFont typeface="+mj-lt"/>
              <a:buAutoNum type="arabicPeriod"/>
            </a:pPr>
            <a:r>
              <a:rPr lang="en-US" sz="1400" i="1" dirty="0">
                <a:solidFill>
                  <a:srgbClr val="0070C0"/>
                </a:solidFill>
              </a:rPr>
              <a:t>Course Substitution note </a:t>
            </a:r>
            <a:r>
              <a:rPr lang="en-US" sz="1100" i="1" dirty="0">
                <a:solidFill>
                  <a:srgbClr val="0070C0"/>
                </a:solidFill>
              </a:rPr>
              <a:t>(“ADD ECE271A”) </a:t>
            </a:r>
          </a:p>
          <a:p>
            <a:pPr marL="800100" lvl="1" indent="-342900">
              <a:buFont typeface="+mj-lt"/>
              <a:buAutoNum type="arabicPeriod"/>
            </a:pPr>
            <a:r>
              <a:rPr lang="en-US" sz="1400" i="1" dirty="0">
                <a:solidFill>
                  <a:srgbClr val="0070C0"/>
                </a:solidFill>
              </a:rPr>
              <a:t>Undergraduate Waiver </a:t>
            </a:r>
            <a:r>
              <a:rPr lang="en-US" sz="1100" i="1" dirty="0">
                <a:solidFill>
                  <a:srgbClr val="0070C0"/>
                </a:solidFill>
              </a:rPr>
              <a:t>(for ECE 225A), showing a grade of “WAIV”</a:t>
            </a:r>
          </a:p>
          <a:p>
            <a:endParaRPr lang="en-US" dirty="0"/>
          </a:p>
        </p:txBody>
      </p:sp>
    </p:spTree>
    <p:extLst>
      <p:ext uri="{BB962C8B-B14F-4D97-AF65-F5344CB8AC3E}">
        <p14:creationId xmlns:p14="http://schemas.microsoft.com/office/powerpoint/2010/main" val="303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312542" y="205645"/>
            <a:ext cx="6088257" cy="708755"/>
          </a:xfrm>
        </p:spPr>
        <p:txBody>
          <a:bodyPr>
            <a:noAutofit/>
          </a:bodyPr>
          <a:lstStyle/>
          <a:p>
            <a:pPr algn="l"/>
            <a:r>
              <a:rPr lang="en-US" sz="4800" b="1" dirty="0">
                <a:solidFill>
                  <a:srgbClr val="0070C0"/>
                </a:solidFill>
                <a:latin typeface="+mn-lt"/>
              </a:rPr>
              <a:t>:</a:t>
            </a:r>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10" descr="37,646 BEST Magnifying Glass Woman IMAGES, STOCK PHOTOS &amp;amp; VECTORS | Adobe  Stock">
            <a:extLst>
              <a:ext uri="{FF2B5EF4-FFF2-40B4-BE49-F238E27FC236}">
                <a16:creationId xmlns:a16="http://schemas.microsoft.com/office/drawing/2014/main" id="{CC71DBE4-ADC4-4C73-95D7-7164DF1DB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17912" cy="54786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055A91-6F15-4888-A1DA-5848DDC3EC80}"/>
              </a:ext>
            </a:extLst>
          </p:cNvPr>
          <p:cNvSpPr txBox="1"/>
          <p:nvPr/>
        </p:nvSpPr>
        <p:spPr>
          <a:xfrm>
            <a:off x="4842654" y="241518"/>
            <a:ext cx="7036804" cy="1261884"/>
          </a:xfrm>
          <a:prstGeom prst="rect">
            <a:avLst/>
          </a:prstGeom>
          <a:noFill/>
        </p:spPr>
        <p:txBody>
          <a:bodyPr wrap="square" rtlCol="0">
            <a:spAutoFit/>
          </a:bodyPr>
          <a:lstStyle/>
          <a:p>
            <a:r>
              <a:rPr lang="en-US" sz="4400" b="1" dirty="0">
                <a:solidFill>
                  <a:srgbClr val="0070C0"/>
                </a:solidFill>
              </a:rPr>
              <a:t>The degree audit looks great!</a:t>
            </a:r>
          </a:p>
          <a:p>
            <a:endParaRPr lang="en-US" sz="100" b="1" dirty="0">
              <a:solidFill>
                <a:srgbClr val="0070C0"/>
              </a:solidFill>
            </a:endParaRPr>
          </a:p>
          <a:p>
            <a:r>
              <a:rPr lang="en-US" sz="2800" b="1" i="1" dirty="0">
                <a:solidFill>
                  <a:srgbClr val="0070C0"/>
                </a:solidFill>
              </a:rPr>
              <a:t>But Wait……</a:t>
            </a:r>
          </a:p>
        </p:txBody>
      </p:sp>
      <p:sp>
        <p:nvSpPr>
          <p:cNvPr id="10" name="TextBox 9">
            <a:extLst>
              <a:ext uri="{FF2B5EF4-FFF2-40B4-BE49-F238E27FC236}">
                <a16:creationId xmlns:a16="http://schemas.microsoft.com/office/drawing/2014/main" id="{4F3B2BAD-F066-46E9-ACAB-2E68F6BA5187}"/>
              </a:ext>
            </a:extLst>
          </p:cNvPr>
          <p:cNvSpPr txBox="1"/>
          <p:nvPr/>
        </p:nvSpPr>
        <p:spPr>
          <a:xfrm>
            <a:off x="5504091" y="1479369"/>
            <a:ext cx="6090407" cy="5216813"/>
          </a:xfrm>
          <a:prstGeom prst="rect">
            <a:avLst/>
          </a:prstGeom>
          <a:noFill/>
        </p:spPr>
        <p:txBody>
          <a:bodyPr wrap="square" rtlCol="0">
            <a:spAutoFit/>
          </a:bodyPr>
          <a:lstStyle/>
          <a:p>
            <a:r>
              <a:rPr lang="en-US" sz="1600" b="1" dirty="0">
                <a:solidFill>
                  <a:srgbClr val="0070C0"/>
                </a:solidFill>
              </a:rPr>
              <a:t>Let’s say the degree audit displays only </a:t>
            </a:r>
            <a:r>
              <a:rPr lang="en-US" sz="1600" b="1" dirty="0">
                <a:solidFill>
                  <a:srgbClr val="00B050"/>
                </a:solidFill>
              </a:rPr>
              <a:t>OK</a:t>
            </a:r>
            <a:r>
              <a:rPr lang="en-US" sz="1600" b="1" dirty="0">
                <a:solidFill>
                  <a:srgbClr val="0070C0"/>
                </a:solidFill>
              </a:rPr>
              <a:t> &amp; </a:t>
            </a:r>
            <a:r>
              <a:rPr lang="en-US" sz="1600" b="1" dirty="0">
                <a:solidFill>
                  <a:srgbClr val="00B0F0"/>
                </a:solidFill>
              </a:rPr>
              <a:t>IP</a:t>
            </a:r>
            <a:r>
              <a:rPr lang="en-US" sz="1600" b="1" dirty="0">
                <a:solidFill>
                  <a:srgbClr val="0070C0"/>
                </a:solidFill>
              </a:rPr>
              <a:t>. There are no </a:t>
            </a:r>
            <a:r>
              <a:rPr lang="en-US" sz="1600" b="1" dirty="0">
                <a:solidFill>
                  <a:srgbClr val="FF0000"/>
                </a:solidFill>
              </a:rPr>
              <a:t>NO</a:t>
            </a:r>
            <a:r>
              <a:rPr lang="en-US" sz="1600" b="1" dirty="0">
                <a:solidFill>
                  <a:srgbClr val="0070C0"/>
                </a:solidFill>
              </a:rPr>
              <a:t>’s printed on it. Do you still have to check all of the courses and grades on the uAchieve audit before submitting?</a:t>
            </a:r>
          </a:p>
          <a:p>
            <a:endParaRPr lang="en-US" sz="800" b="1" dirty="0">
              <a:solidFill>
                <a:srgbClr val="0070C0"/>
              </a:solidFill>
            </a:endParaRPr>
          </a:p>
          <a:p>
            <a:r>
              <a:rPr lang="en-US" sz="1600" b="1" dirty="0">
                <a:solidFill>
                  <a:srgbClr val="C00000"/>
                </a:solidFill>
              </a:rPr>
              <a:t>YES.</a:t>
            </a:r>
          </a:p>
          <a:p>
            <a:endParaRPr lang="en-US" sz="700" b="1" dirty="0">
              <a:solidFill>
                <a:srgbClr val="0070C0"/>
              </a:solidFill>
            </a:endParaRPr>
          </a:p>
          <a:p>
            <a:r>
              <a:rPr lang="en-US" sz="1600" b="1" dirty="0">
                <a:solidFill>
                  <a:srgbClr val="0070C0"/>
                </a:solidFill>
              </a:rPr>
              <a:t>There are several reasons why the degree audit might show that the student has successfully completed all their requirements….</a:t>
            </a:r>
            <a:r>
              <a:rPr lang="en-US" sz="1600" b="1" i="1" dirty="0">
                <a:solidFill>
                  <a:srgbClr val="0070C0"/>
                </a:solidFill>
              </a:rPr>
              <a:t>when that isn’t the case.</a:t>
            </a:r>
          </a:p>
          <a:p>
            <a:pPr marL="285750" indent="-285750">
              <a:buBlip>
                <a:blip r:embed="rId3"/>
              </a:buBlip>
            </a:pPr>
            <a:endParaRPr lang="en-US" sz="1050" b="1" dirty="0">
              <a:solidFill>
                <a:srgbClr val="0070C0"/>
              </a:solidFill>
            </a:endParaRPr>
          </a:p>
          <a:p>
            <a:pPr marL="285750" indent="-285750">
              <a:buBlip>
                <a:blip r:embed="rId3"/>
              </a:buBlip>
            </a:pPr>
            <a:r>
              <a:rPr lang="en-US" sz="1600" b="1" dirty="0">
                <a:solidFill>
                  <a:srgbClr val="0070C0"/>
                </a:solidFill>
              </a:rPr>
              <a:t>A coding error behind the scenes that will erroneously allow a course to satisfy a requirement</a:t>
            </a:r>
          </a:p>
          <a:p>
            <a:pPr marL="285750" indent="-285750">
              <a:buBlip>
                <a:blip r:embed="rId3"/>
              </a:buBlip>
            </a:pPr>
            <a:endParaRPr lang="en-US" sz="1050" b="1" dirty="0">
              <a:solidFill>
                <a:srgbClr val="0070C0"/>
              </a:solidFill>
            </a:endParaRPr>
          </a:p>
          <a:p>
            <a:pPr marL="285750" indent="-285750">
              <a:buBlip>
                <a:blip r:embed="rId3"/>
              </a:buBlip>
            </a:pPr>
            <a:r>
              <a:rPr lang="en-US" sz="1600" b="1" dirty="0">
                <a:solidFill>
                  <a:srgbClr val="0070C0"/>
                </a:solidFill>
              </a:rPr>
              <a:t>A recent change in the program’s curriculum that hasn’t been updated on the audit yet</a:t>
            </a:r>
          </a:p>
          <a:p>
            <a:pPr marL="285750" indent="-285750">
              <a:buBlip>
                <a:blip r:embed="rId3"/>
              </a:buBlip>
            </a:pPr>
            <a:endParaRPr lang="en-US" sz="1050" b="1" dirty="0">
              <a:solidFill>
                <a:srgbClr val="0070C0"/>
              </a:solidFill>
            </a:endParaRPr>
          </a:p>
          <a:p>
            <a:pPr marL="285750" indent="-285750">
              <a:buBlip>
                <a:blip r:embed="rId3"/>
              </a:buBlip>
            </a:pPr>
            <a:r>
              <a:rPr lang="en-US" sz="1600" b="1" dirty="0">
                <a:solidFill>
                  <a:srgbClr val="0070C0"/>
                </a:solidFill>
              </a:rPr>
              <a:t>A uAchieve manual exception that was processed incorrectly</a:t>
            </a:r>
          </a:p>
          <a:p>
            <a:pPr marL="285750" indent="-285750">
              <a:buFont typeface="Arial" panose="020B0604020202020204" pitchFamily="34" charset="0"/>
              <a:buChar char="•"/>
            </a:pPr>
            <a:endParaRPr lang="en-US" sz="1050" b="1" dirty="0">
              <a:solidFill>
                <a:srgbClr val="0070C0"/>
              </a:solidFill>
            </a:endParaRPr>
          </a:p>
          <a:p>
            <a:pPr marL="285750" indent="-285750">
              <a:buBlip>
                <a:blip r:embed="rId3"/>
              </a:buBlip>
            </a:pPr>
            <a:r>
              <a:rPr lang="en-US" sz="1600" b="1" dirty="0">
                <a:solidFill>
                  <a:srgbClr val="0070C0"/>
                </a:solidFill>
              </a:rPr>
              <a:t>Dept requires letter grades, but student is </a:t>
            </a:r>
            <a:r>
              <a:rPr lang="en-US" sz="1600" b="1" i="1" dirty="0">
                <a:solidFill>
                  <a:srgbClr val="0070C0"/>
                </a:solidFill>
              </a:rPr>
              <a:t>currently enrolled in </a:t>
            </a:r>
            <a:r>
              <a:rPr lang="en-US" sz="1600" b="1" dirty="0">
                <a:solidFill>
                  <a:srgbClr val="0070C0"/>
                </a:solidFill>
              </a:rPr>
              <a:t>a course under an S/U grade option:    </a:t>
            </a:r>
          </a:p>
          <a:p>
            <a:pPr marL="285750" indent="-285750">
              <a:buFont typeface="Arial" panose="020B0604020202020204" pitchFamily="34" charset="0"/>
              <a:buChar char="•"/>
            </a:pPr>
            <a:endParaRPr lang="en-US" sz="400" b="1" dirty="0">
              <a:solidFill>
                <a:srgbClr val="0070C0"/>
              </a:solidFill>
            </a:endParaRPr>
          </a:p>
          <a:p>
            <a:pPr lvl="1"/>
            <a:r>
              <a:rPr lang="en-US" sz="1200" b="1" i="1" dirty="0">
                <a:solidFill>
                  <a:srgbClr val="0070C0"/>
                </a:solidFill>
              </a:rPr>
              <a:t>Note: In this case, once the “S” grade comes in (and the audit is run again), the course will </a:t>
            </a:r>
            <a:r>
              <a:rPr lang="en-US" sz="1200" b="1" u="sng" dirty="0">
                <a:solidFill>
                  <a:srgbClr val="0070C0"/>
                </a:solidFill>
              </a:rPr>
              <a:t>not</a:t>
            </a:r>
            <a:r>
              <a:rPr lang="en-US" sz="1200" b="1" i="1" dirty="0">
                <a:solidFill>
                  <a:srgbClr val="0070C0"/>
                </a:solidFill>
              </a:rPr>
              <a:t> be allowed to satisfy the requirement (ie it will be “kicked out” of the degree audit). Until then… the audit will think this WIP course is OK to satisfy the letter-graded requirement, even though the student is enrolled in it as S/U.</a:t>
            </a:r>
            <a:endParaRPr lang="en-US" b="1" dirty="0">
              <a:solidFill>
                <a:srgbClr val="0070C0"/>
              </a:solidFill>
            </a:endParaRPr>
          </a:p>
        </p:txBody>
      </p:sp>
    </p:spTree>
    <p:extLst>
      <p:ext uri="{BB962C8B-B14F-4D97-AF65-F5344CB8AC3E}">
        <p14:creationId xmlns:p14="http://schemas.microsoft.com/office/powerpoint/2010/main" val="380744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ubtitle 3">
            <a:extLst>
              <a:ext uri="{FF2B5EF4-FFF2-40B4-BE49-F238E27FC236}">
                <a16:creationId xmlns:a16="http://schemas.microsoft.com/office/drawing/2014/main" id="{8A342874-55B8-413D-83E8-BE85F3BD2794}"/>
              </a:ext>
            </a:extLst>
          </p:cNvPr>
          <p:cNvSpPr>
            <a:spLocks noGrp="1"/>
          </p:cNvSpPr>
          <p:nvPr>
            <p:ph type="subTitle" idx="1"/>
          </p:nvPr>
        </p:nvSpPr>
        <p:spPr>
          <a:xfrm>
            <a:off x="187234" y="1627316"/>
            <a:ext cx="4132437" cy="3323756"/>
          </a:xfrm>
        </p:spPr>
        <p:txBody>
          <a:bodyPr>
            <a:normAutofit fontScale="25000" lnSpcReduction="20000"/>
          </a:bodyPr>
          <a:lstStyle/>
          <a:p>
            <a:pPr algn="l">
              <a:lnSpc>
                <a:spcPct val="120000"/>
              </a:lnSpc>
              <a:spcBef>
                <a:spcPts val="100"/>
              </a:spcBef>
            </a:pPr>
            <a:r>
              <a:rPr lang="en-US" sz="6400" b="1" dirty="0">
                <a:solidFill>
                  <a:srgbClr val="0070C0"/>
                </a:solidFill>
              </a:rPr>
              <a:t>1.) The student is using a course towards their program that is not normally acceptable/listed in the curriculum</a:t>
            </a:r>
            <a:r>
              <a:rPr lang="en-US" sz="6400" dirty="0">
                <a:solidFill>
                  <a:srgbClr val="0070C0"/>
                </a:solidFill>
              </a:rPr>
              <a:t>. </a:t>
            </a:r>
          </a:p>
          <a:p>
            <a:pPr algn="l">
              <a:lnSpc>
                <a:spcPct val="120000"/>
              </a:lnSpc>
              <a:spcBef>
                <a:spcPts val="100"/>
              </a:spcBef>
            </a:pPr>
            <a:endParaRPr lang="en-US" sz="2000" dirty="0">
              <a:solidFill>
                <a:srgbClr val="0070C0"/>
              </a:solidFill>
            </a:endParaRPr>
          </a:p>
          <a:p>
            <a:pPr algn="l">
              <a:lnSpc>
                <a:spcPct val="120000"/>
              </a:lnSpc>
              <a:spcBef>
                <a:spcPts val="100"/>
              </a:spcBef>
            </a:pPr>
            <a:r>
              <a:rPr lang="en-US" sz="6400" dirty="0">
                <a:solidFill>
                  <a:srgbClr val="0070C0"/>
                </a:solidFill>
              </a:rPr>
              <a:t>Assuming the dept has approved the student to use this course, a manual course substitution must be processed (aka a </a:t>
            </a:r>
            <a:r>
              <a:rPr lang="en-US" sz="6400" i="1" dirty="0">
                <a:solidFill>
                  <a:srgbClr val="0070C0"/>
                </a:solidFill>
              </a:rPr>
              <a:t>uAchieve exception</a:t>
            </a:r>
            <a:r>
              <a:rPr lang="en-US" sz="6400" dirty="0">
                <a:solidFill>
                  <a:srgbClr val="0070C0"/>
                </a:solidFill>
              </a:rPr>
              <a:t>). This will force that course into the correct spot on the degree audit. </a:t>
            </a:r>
          </a:p>
          <a:p>
            <a:pPr algn="l">
              <a:lnSpc>
                <a:spcPct val="120000"/>
              </a:lnSpc>
              <a:spcBef>
                <a:spcPts val="100"/>
              </a:spcBef>
            </a:pPr>
            <a:endParaRPr lang="en-US" dirty="0">
              <a:solidFill>
                <a:srgbClr val="0070C0"/>
              </a:solidFill>
            </a:endParaRPr>
          </a:p>
          <a:p>
            <a:pPr>
              <a:lnSpc>
                <a:spcPct val="120000"/>
              </a:lnSpc>
              <a:spcBef>
                <a:spcPts val="100"/>
              </a:spcBef>
            </a:pPr>
            <a:r>
              <a:rPr lang="en-US" sz="6400" u="sng" dirty="0">
                <a:solidFill>
                  <a:srgbClr val="0070C0"/>
                </a:solidFill>
              </a:rPr>
              <a:t>To receive training in How to Process uAchieve Exceptions</a:t>
            </a:r>
            <a:r>
              <a:rPr lang="en-US" sz="6400" dirty="0">
                <a:solidFill>
                  <a:srgbClr val="0070C0"/>
                </a:solidFill>
              </a:rPr>
              <a:t>, please contact Ken Keziah in the Registrar’s Office: kkeziah@ucsd.edu  </a:t>
            </a:r>
          </a:p>
          <a:p>
            <a:pPr algn="l"/>
            <a:endParaRPr lang="en-US" sz="4000" b="1" dirty="0">
              <a:solidFill>
                <a:srgbClr val="0070C0"/>
              </a:solidFill>
            </a:endParaRPr>
          </a:p>
          <a:p>
            <a:pPr algn="l"/>
            <a:endParaRPr lang="en-US"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6" name="TextBox 5">
            <a:extLst>
              <a:ext uri="{FF2B5EF4-FFF2-40B4-BE49-F238E27FC236}">
                <a16:creationId xmlns:a16="http://schemas.microsoft.com/office/drawing/2014/main" id="{75055A91-6F15-4888-A1DA-5848DDC3EC80}"/>
              </a:ext>
            </a:extLst>
          </p:cNvPr>
          <p:cNvSpPr txBox="1"/>
          <p:nvPr/>
        </p:nvSpPr>
        <p:spPr>
          <a:xfrm>
            <a:off x="187234" y="200438"/>
            <a:ext cx="11608526" cy="1985159"/>
          </a:xfrm>
          <a:prstGeom prst="rect">
            <a:avLst/>
          </a:prstGeom>
          <a:noFill/>
        </p:spPr>
        <p:txBody>
          <a:bodyPr wrap="square" rtlCol="0">
            <a:spAutoFit/>
          </a:bodyPr>
          <a:lstStyle/>
          <a:p>
            <a:pPr algn="ctr"/>
            <a:r>
              <a:rPr lang="en-US" sz="2400" b="1" dirty="0">
                <a:solidFill>
                  <a:srgbClr val="C00000"/>
                </a:solidFill>
              </a:rPr>
              <a:t>OPPOSITE SITUATION:   The degree audit says that the student has NOT successfully completed their program - but you know that they </a:t>
            </a:r>
            <a:r>
              <a:rPr lang="en-US" sz="2400" b="1" u="sng" dirty="0">
                <a:solidFill>
                  <a:srgbClr val="C00000"/>
                </a:solidFill>
              </a:rPr>
              <a:t>have</a:t>
            </a:r>
            <a:r>
              <a:rPr lang="en-US" sz="2400" b="1" dirty="0">
                <a:solidFill>
                  <a:srgbClr val="C00000"/>
                </a:solidFill>
              </a:rPr>
              <a:t>! </a:t>
            </a:r>
          </a:p>
          <a:p>
            <a:pPr algn="ctr"/>
            <a:endParaRPr lang="en-US" sz="1100" b="1" dirty="0">
              <a:solidFill>
                <a:srgbClr val="C00000"/>
              </a:solidFill>
            </a:endParaRPr>
          </a:p>
          <a:p>
            <a:r>
              <a:rPr lang="en-US" sz="2400" b="1" dirty="0">
                <a:solidFill>
                  <a:srgbClr val="0070C0"/>
                </a:solidFill>
              </a:rPr>
              <a:t>2 common reasons why this would happen:</a:t>
            </a:r>
          </a:p>
          <a:p>
            <a:pPr algn="ctr"/>
            <a:endParaRPr lang="en-US" sz="2800" b="1" dirty="0">
              <a:solidFill>
                <a:srgbClr val="C00000"/>
              </a:solidFill>
            </a:endParaRPr>
          </a:p>
          <a:p>
            <a:endParaRPr lang="en-US" sz="1200" b="1" dirty="0">
              <a:solidFill>
                <a:srgbClr val="0070C0"/>
              </a:solidFill>
            </a:endParaRPr>
          </a:p>
        </p:txBody>
      </p:sp>
      <p:sp>
        <p:nvSpPr>
          <p:cNvPr id="9" name="TextBox 8">
            <a:extLst>
              <a:ext uri="{FF2B5EF4-FFF2-40B4-BE49-F238E27FC236}">
                <a16:creationId xmlns:a16="http://schemas.microsoft.com/office/drawing/2014/main" id="{8E7360B5-B087-4838-B971-C39580695D5D}"/>
              </a:ext>
            </a:extLst>
          </p:cNvPr>
          <p:cNvSpPr txBox="1"/>
          <p:nvPr/>
        </p:nvSpPr>
        <p:spPr>
          <a:xfrm>
            <a:off x="313222" y="4790105"/>
            <a:ext cx="11814484" cy="1908215"/>
          </a:xfrm>
          <a:prstGeom prst="rect">
            <a:avLst/>
          </a:prstGeom>
          <a:noFill/>
        </p:spPr>
        <p:txBody>
          <a:bodyPr wrap="square" rtlCol="0">
            <a:spAutoFit/>
          </a:bodyPr>
          <a:lstStyle/>
          <a:p>
            <a:pPr algn="l"/>
            <a:endParaRPr lang="en-US" sz="1800" b="1" dirty="0">
              <a:solidFill>
                <a:srgbClr val="0070C0"/>
              </a:solidFill>
            </a:endParaRPr>
          </a:p>
          <a:p>
            <a:pPr algn="l"/>
            <a:r>
              <a:rPr lang="en-US" sz="1600" b="1" dirty="0">
                <a:solidFill>
                  <a:srgbClr val="0070C0"/>
                </a:solidFill>
              </a:rPr>
              <a:t>2.) The degree audit is not working correctly, or it has not been programmed to reflect recent updates in curriculum.</a:t>
            </a:r>
          </a:p>
          <a:p>
            <a:pPr algn="l"/>
            <a:endParaRPr lang="en-US" sz="900" b="1" dirty="0">
              <a:solidFill>
                <a:srgbClr val="0070C0"/>
              </a:solidFill>
            </a:endParaRPr>
          </a:p>
          <a:p>
            <a:pPr algn="l"/>
            <a:r>
              <a:rPr lang="en-US" sz="1600" dirty="0">
                <a:solidFill>
                  <a:srgbClr val="0070C0"/>
                </a:solidFill>
              </a:rPr>
              <a:t>Short-term solution (to submit APPC by the deadline) may involve processing an exception, to force courses where they belong. </a:t>
            </a:r>
          </a:p>
          <a:p>
            <a:pPr algn="l"/>
            <a:endParaRPr lang="en-US" sz="900" dirty="0">
              <a:solidFill>
                <a:srgbClr val="0070C0"/>
              </a:solidFill>
            </a:endParaRPr>
          </a:p>
          <a:p>
            <a:pPr algn="l"/>
            <a:r>
              <a:rPr lang="en-US" sz="1600" dirty="0">
                <a:solidFill>
                  <a:srgbClr val="0070C0"/>
                </a:solidFill>
              </a:rPr>
              <a:t>However, the issue needs to be resolved </a:t>
            </a:r>
            <a:r>
              <a:rPr lang="en-US" sz="1600" b="1" dirty="0">
                <a:solidFill>
                  <a:srgbClr val="0070C0"/>
                </a:solidFill>
              </a:rPr>
              <a:t>permanently</a:t>
            </a:r>
            <a:r>
              <a:rPr lang="en-US" sz="1600" dirty="0">
                <a:solidFill>
                  <a:srgbClr val="0070C0"/>
                </a:solidFill>
              </a:rPr>
              <a:t>, for </a:t>
            </a:r>
            <a:r>
              <a:rPr lang="en-US" sz="1600" b="1" dirty="0">
                <a:solidFill>
                  <a:srgbClr val="0070C0"/>
                </a:solidFill>
              </a:rPr>
              <a:t>all </a:t>
            </a:r>
            <a:r>
              <a:rPr lang="en-US" sz="1600" dirty="0">
                <a:solidFill>
                  <a:srgbClr val="0070C0"/>
                </a:solidFill>
              </a:rPr>
              <a:t>students. This will require a ticket to uAchieve encoders. Send email to uachieve@ucsd.edu and cc your Graduate Academic Affairs advisor (or contact us to discuss).</a:t>
            </a:r>
          </a:p>
          <a:p>
            <a:endParaRPr lang="en-US" dirty="0"/>
          </a:p>
        </p:txBody>
      </p:sp>
      <p:pic>
        <p:nvPicPr>
          <p:cNvPr id="12" name="Picture 11">
            <a:extLst>
              <a:ext uri="{FF2B5EF4-FFF2-40B4-BE49-F238E27FC236}">
                <a16:creationId xmlns:a16="http://schemas.microsoft.com/office/drawing/2014/main" id="{8904F1F7-46A8-4F93-B1FF-1C57A3DC5CAA}"/>
              </a:ext>
            </a:extLst>
          </p:cNvPr>
          <p:cNvPicPr>
            <a:picLocks noChangeAspect="1"/>
          </p:cNvPicPr>
          <p:nvPr/>
        </p:nvPicPr>
        <p:blipFill>
          <a:blip r:embed="rId2"/>
          <a:stretch>
            <a:fillRect/>
          </a:stretch>
        </p:blipFill>
        <p:spPr>
          <a:xfrm>
            <a:off x="4542253" y="2012968"/>
            <a:ext cx="3356423" cy="2907418"/>
          </a:xfrm>
          <a:prstGeom prst="rect">
            <a:avLst/>
          </a:prstGeom>
        </p:spPr>
      </p:pic>
      <p:pic>
        <p:nvPicPr>
          <p:cNvPr id="14" name="Picture 13">
            <a:extLst>
              <a:ext uri="{FF2B5EF4-FFF2-40B4-BE49-F238E27FC236}">
                <a16:creationId xmlns:a16="http://schemas.microsoft.com/office/drawing/2014/main" id="{27FA95A9-8E22-4EDF-89CC-7E606EC68B13}"/>
              </a:ext>
            </a:extLst>
          </p:cNvPr>
          <p:cNvPicPr>
            <a:picLocks noChangeAspect="1"/>
          </p:cNvPicPr>
          <p:nvPr/>
        </p:nvPicPr>
        <p:blipFill>
          <a:blip r:embed="rId3"/>
          <a:stretch>
            <a:fillRect/>
          </a:stretch>
        </p:blipFill>
        <p:spPr>
          <a:xfrm>
            <a:off x="8255727" y="3175564"/>
            <a:ext cx="3707956" cy="1502361"/>
          </a:xfrm>
          <a:prstGeom prst="rect">
            <a:avLst/>
          </a:prstGeom>
        </p:spPr>
      </p:pic>
      <p:sp>
        <p:nvSpPr>
          <p:cNvPr id="15" name="TextBox 14">
            <a:extLst>
              <a:ext uri="{FF2B5EF4-FFF2-40B4-BE49-F238E27FC236}">
                <a16:creationId xmlns:a16="http://schemas.microsoft.com/office/drawing/2014/main" id="{67E5CCCF-E886-4D33-B3A8-D5813FFB11CB}"/>
              </a:ext>
            </a:extLst>
          </p:cNvPr>
          <p:cNvSpPr txBox="1"/>
          <p:nvPr/>
        </p:nvSpPr>
        <p:spPr>
          <a:xfrm>
            <a:off x="7515959" y="1766962"/>
            <a:ext cx="4132437" cy="584775"/>
          </a:xfrm>
          <a:prstGeom prst="rect">
            <a:avLst/>
          </a:prstGeom>
          <a:noFill/>
        </p:spPr>
        <p:txBody>
          <a:bodyPr wrap="square" rtlCol="0">
            <a:spAutoFit/>
          </a:bodyPr>
          <a:lstStyle/>
          <a:p>
            <a:r>
              <a:rPr lang="en-US" sz="1600" b="1" dirty="0">
                <a:solidFill>
                  <a:srgbClr val="C00000"/>
                </a:solidFill>
              </a:rPr>
              <a:t>Example: </a:t>
            </a:r>
            <a:r>
              <a:rPr lang="en-US" sz="1600" dirty="0">
                <a:solidFill>
                  <a:srgbClr val="C00000"/>
                </a:solidFill>
              </a:rPr>
              <a:t>Dept has approved an </a:t>
            </a:r>
            <a:r>
              <a:rPr lang="en-US" sz="1600" i="1" dirty="0">
                <a:solidFill>
                  <a:srgbClr val="C00000"/>
                </a:solidFill>
              </a:rPr>
              <a:t>exception</a:t>
            </a:r>
            <a:r>
              <a:rPr lang="en-US" sz="1600" dirty="0">
                <a:solidFill>
                  <a:srgbClr val="C00000"/>
                </a:solidFill>
              </a:rPr>
              <a:t> to allow this student to use ECE 230A in the core.</a:t>
            </a:r>
          </a:p>
        </p:txBody>
      </p:sp>
      <p:cxnSp>
        <p:nvCxnSpPr>
          <p:cNvPr id="17" name="Straight Arrow Connector 16">
            <a:extLst>
              <a:ext uri="{FF2B5EF4-FFF2-40B4-BE49-F238E27FC236}">
                <a16:creationId xmlns:a16="http://schemas.microsoft.com/office/drawing/2014/main" id="{A5A2A4A0-5BEC-424E-86E2-34E1CD29CF2F}"/>
              </a:ext>
            </a:extLst>
          </p:cNvPr>
          <p:cNvCxnSpPr>
            <a:cxnSpLocks/>
          </p:cNvCxnSpPr>
          <p:nvPr/>
        </p:nvCxnSpPr>
        <p:spPr>
          <a:xfrm flipH="1">
            <a:off x="7207845" y="3146273"/>
            <a:ext cx="726735" cy="7386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90B9307-E20E-417C-83C6-4C6DF48A3402}"/>
              </a:ext>
            </a:extLst>
          </p:cNvPr>
          <p:cNvCxnSpPr>
            <a:cxnSpLocks/>
          </p:cNvCxnSpPr>
          <p:nvPr/>
        </p:nvCxnSpPr>
        <p:spPr>
          <a:xfrm flipH="1">
            <a:off x="9463104" y="3228611"/>
            <a:ext cx="962830" cy="8243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324131-F983-2F3A-22B6-3A77E6F5A5E7}"/>
              </a:ext>
            </a:extLst>
          </p:cNvPr>
          <p:cNvSpPr txBox="1"/>
          <p:nvPr/>
        </p:nvSpPr>
        <p:spPr>
          <a:xfrm>
            <a:off x="7860548" y="2437966"/>
            <a:ext cx="1202223" cy="738664"/>
          </a:xfrm>
          <a:prstGeom prst="rect">
            <a:avLst/>
          </a:prstGeom>
          <a:noFill/>
        </p:spPr>
        <p:txBody>
          <a:bodyPr wrap="square" rtlCol="0">
            <a:spAutoFit/>
          </a:bodyPr>
          <a:lstStyle/>
          <a:p>
            <a:r>
              <a:rPr lang="en-US" sz="1400" dirty="0">
                <a:solidFill>
                  <a:srgbClr val="C00000"/>
                </a:solidFill>
              </a:rPr>
              <a:t>Dept inputs this exception into uAcheive</a:t>
            </a:r>
          </a:p>
        </p:txBody>
      </p:sp>
      <p:sp>
        <p:nvSpPr>
          <p:cNvPr id="8" name="TextBox 7">
            <a:extLst>
              <a:ext uri="{FF2B5EF4-FFF2-40B4-BE49-F238E27FC236}">
                <a16:creationId xmlns:a16="http://schemas.microsoft.com/office/drawing/2014/main" id="{7D68981D-FA7C-6B31-BD5C-CFBCB3C5DC70}"/>
              </a:ext>
            </a:extLst>
          </p:cNvPr>
          <p:cNvSpPr txBox="1"/>
          <p:nvPr/>
        </p:nvSpPr>
        <p:spPr>
          <a:xfrm>
            <a:off x="10110433" y="2490480"/>
            <a:ext cx="1511093" cy="738664"/>
          </a:xfrm>
          <a:prstGeom prst="rect">
            <a:avLst/>
          </a:prstGeom>
          <a:noFill/>
        </p:spPr>
        <p:txBody>
          <a:bodyPr wrap="square" rtlCol="0">
            <a:spAutoFit/>
          </a:bodyPr>
          <a:lstStyle/>
          <a:p>
            <a:r>
              <a:rPr lang="en-US" sz="1400" dirty="0">
                <a:solidFill>
                  <a:srgbClr val="C00000"/>
                </a:solidFill>
              </a:rPr>
              <a:t>Exception &amp; note appear on the printed audit</a:t>
            </a:r>
          </a:p>
        </p:txBody>
      </p:sp>
      <p:cxnSp>
        <p:nvCxnSpPr>
          <p:cNvPr id="16" name="Straight Arrow Connector 15">
            <a:extLst>
              <a:ext uri="{FF2B5EF4-FFF2-40B4-BE49-F238E27FC236}">
                <a16:creationId xmlns:a16="http://schemas.microsoft.com/office/drawing/2014/main" id="{821AF640-B259-9F7D-B774-B8D9310A9F3A}"/>
              </a:ext>
            </a:extLst>
          </p:cNvPr>
          <p:cNvCxnSpPr>
            <a:cxnSpLocks/>
          </p:cNvCxnSpPr>
          <p:nvPr/>
        </p:nvCxnSpPr>
        <p:spPr>
          <a:xfrm flipH="1">
            <a:off x="10850759" y="3174257"/>
            <a:ext cx="131636" cy="2579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4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895660D-6B67-484D-B5F8-779B5311646B}"/>
              </a:ext>
            </a:extLst>
          </p:cNvPr>
          <p:cNvPicPr>
            <a:picLocks noChangeAspect="1"/>
          </p:cNvPicPr>
          <p:nvPr/>
        </p:nvPicPr>
        <p:blipFill>
          <a:blip r:embed="rId2"/>
          <a:stretch>
            <a:fillRect/>
          </a:stretch>
        </p:blipFill>
        <p:spPr>
          <a:xfrm>
            <a:off x="6182139" y="-38370"/>
            <a:ext cx="5667177" cy="6787040"/>
          </a:xfrm>
          <a:prstGeom prst="rect">
            <a:avLst/>
          </a:prstGeom>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itle 3">
            <a:extLst>
              <a:ext uri="{FF2B5EF4-FFF2-40B4-BE49-F238E27FC236}">
                <a16:creationId xmlns:a16="http://schemas.microsoft.com/office/drawing/2014/main" id="{DF192BB9-2FAE-4014-A88C-F888710BCE8C}"/>
              </a:ext>
            </a:extLst>
          </p:cNvPr>
          <p:cNvSpPr>
            <a:spLocks noGrp="1"/>
          </p:cNvSpPr>
          <p:nvPr>
            <p:ph type="ctrTitle"/>
          </p:nvPr>
        </p:nvSpPr>
        <p:spPr>
          <a:xfrm>
            <a:off x="264307" y="243808"/>
            <a:ext cx="4603784" cy="1488302"/>
          </a:xfrm>
        </p:spPr>
        <p:txBody>
          <a:bodyPr>
            <a:noAutofit/>
          </a:bodyPr>
          <a:lstStyle/>
          <a:p>
            <a:r>
              <a:rPr lang="en-US" sz="3000" b="1" dirty="0">
                <a:solidFill>
                  <a:srgbClr val="0070C0"/>
                </a:solidFill>
                <a:latin typeface="+mn-lt"/>
              </a:rPr>
              <a:t>Additional potential reasons for a </a:t>
            </a:r>
            <a:r>
              <a:rPr lang="en-US" sz="3000" b="1" dirty="0">
                <a:solidFill>
                  <a:srgbClr val="FF0000"/>
                </a:solidFill>
                <a:latin typeface="+mn-lt"/>
              </a:rPr>
              <a:t>NO</a:t>
            </a:r>
            <a:r>
              <a:rPr lang="en-US" sz="3000" b="1" dirty="0">
                <a:solidFill>
                  <a:srgbClr val="0070C0"/>
                </a:solidFill>
                <a:latin typeface="+mn-lt"/>
              </a:rPr>
              <a:t> on a degree audit:</a:t>
            </a:r>
          </a:p>
        </p:txBody>
      </p:sp>
      <p:sp>
        <p:nvSpPr>
          <p:cNvPr id="7" name="TextBox 6">
            <a:extLst>
              <a:ext uri="{FF2B5EF4-FFF2-40B4-BE49-F238E27FC236}">
                <a16:creationId xmlns:a16="http://schemas.microsoft.com/office/drawing/2014/main" id="{8C7F736D-7C9F-4BA5-AF89-D326B4F8CC76}"/>
              </a:ext>
            </a:extLst>
          </p:cNvPr>
          <p:cNvSpPr txBox="1"/>
          <p:nvPr/>
        </p:nvSpPr>
        <p:spPr>
          <a:xfrm>
            <a:off x="264307" y="1975918"/>
            <a:ext cx="5415054" cy="4201150"/>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a:solidFill>
                  <a:srgbClr val="0070C0"/>
                </a:solidFill>
              </a:rPr>
              <a:t>GPA below 3.0</a:t>
            </a:r>
          </a:p>
          <a:p>
            <a:pPr marL="285750" indent="-285750">
              <a:buFont typeface="Wingdings" panose="05000000000000000000" pitchFamily="2" charset="2"/>
              <a:buChar char="§"/>
            </a:pPr>
            <a:endParaRPr lang="en-US" sz="600" b="1" dirty="0">
              <a:solidFill>
                <a:srgbClr val="0070C0"/>
              </a:solidFill>
            </a:endParaRPr>
          </a:p>
          <a:p>
            <a:pPr marL="285750" indent="-285750">
              <a:buFont typeface="Wingdings" panose="05000000000000000000" pitchFamily="2" charset="2"/>
              <a:buChar char="§"/>
            </a:pPr>
            <a:r>
              <a:rPr lang="en-US" sz="1400" b="1" dirty="0">
                <a:solidFill>
                  <a:srgbClr val="0070C0"/>
                </a:solidFill>
              </a:rPr>
              <a:t>Student fails or withdraws from a course </a:t>
            </a:r>
          </a:p>
          <a:p>
            <a:pPr marL="285750" indent="-285750">
              <a:buFont typeface="Wingdings" panose="05000000000000000000" pitchFamily="2" charset="2"/>
              <a:buChar char="§"/>
            </a:pPr>
            <a:endParaRPr lang="en-US" sz="600" b="1" dirty="0">
              <a:solidFill>
                <a:srgbClr val="0070C0"/>
              </a:solidFill>
            </a:endParaRPr>
          </a:p>
          <a:p>
            <a:pPr marL="285750" indent="-285750">
              <a:buFont typeface="Wingdings" panose="05000000000000000000" pitchFamily="2" charset="2"/>
              <a:buChar char="§"/>
            </a:pPr>
            <a:r>
              <a:rPr lang="en-US" sz="1400" b="1" dirty="0">
                <a:solidFill>
                  <a:srgbClr val="0070C0"/>
                </a:solidFill>
              </a:rPr>
              <a:t>Did not complete enough units/courses</a:t>
            </a:r>
          </a:p>
          <a:p>
            <a:pPr marL="285750" indent="-285750">
              <a:buFont typeface="Wingdings" panose="05000000000000000000" pitchFamily="2" charset="2"/>
              <a:buChar char="§"/>
            </a:pPr>
            <a:endParaRPr lang="en-US" sz="600" b="1" dirty="0">
              <a:solidFill>
                <a:srgbClr val="0070C0"/>
              </a:solidFill>
            </a:endParaRPr>
          </a:p>
          <a:p>
            <a:pPr marL="285750" indent="-285750">
              <a:buFont typeface="Wingdings" panose="05000000000000000000" pitchFamily="2" charset="2"/>
              <a:buChar char="§"/>
            </a:pPr>
            <a:r>
              <a:rPr lang="en-US" sz="1400" b="1" dirty="0">
                <a:solidFill>
                  <a:srgbClr val="0070C0"/>
                </a:solidFill>
              </a:rPr>
              <a:t>Completed a course with an “S” grade, but program requires           letter graded courses</a:t>
            </a:r>
          </a:p>
          <a:p>
            <a:pPr marL="285750" indent="-285750">
              <a:buFont typeface="Wingdings" panose="05000000000000000000" pitchFamily="2" charset="2"/>
              <a:buChar char="§"/>
            </a:pPr>
            <a:endParaRPr lang="en-US" sz="600" b="1" dirty="0">
              <a:solidFill>
                <a:srgbClr val="0070C0"/>
              </a:solidFill>
            </a:endParaRPr>
          </a:p>
          <a:p>
            <a:pPr marL="285750" indent="-285750">
              <a:buFont typeface="Wingdings" panose="05000000000000000000" pitchFamily="2" charset="2"/>
              <a:buChar char="§"/>
            </a:pPr>
            <a:r>
              <a:rPr lang="en-US" sz="1400" b="1" dirty="0">
                <a:solidFill>
                  <a:srgbClr val="0070C0"/>
                </a:solidFill>
              </a:rPr>
              <a:t>Enrolled in a course that was not included in the approved curriculum for that program (ie took the wrong course).  That course will be posted at the very bottom of the audit (ie in the </a:t>
            </a:r>
            <a:r>
              <a:rPr lang="en-US" sz="1400" b="1" i="1" dirty="0">
                <a:solidFill>
                  <a:srgbClr val="0070C0"/>
                </a:solidFill>
              </a:rPr>
              <a:t>“courses not used towards program” </a:t>
            </a:r>
            <a:r>
              <a:rPr lang="en-US" sz="1400" b="1" dirty="0">
                <a:solidFill>
                  <a:srgbClr val="0070C0"/>
                </a:solidFill>
              </a:rPr>
              <a:t>section)</a:t>
            </a:r>
          </a:p>
          <a:p>
            <a:pPr marL="285750" indent="-285750">
              <a:buFont typeface="Wingdings" panose="05000000000000000000" pitchFamily="2" charset="2"/>
              <a:buChar char="§"/>
            </a:pPr>
            <a:endParaRPr lang="en-US" sz="600" b="1" dirty="0">
              <a:solidFill>
                <a:srgbClr val="0070C0"/>
              </a:solidFill>
            </a:endParaRPr>
          </a:p>
          <a:p>
            <a:pPr marL="285750" indent="-285750">
              <a:buFont typeface="Wingdings" panose="05000000000000000000" pitchFamily="2" charset="2"/>
              <a:buChar char="§"/>
            </a:pPr>
            <a:endParaRPr lang="en-US" sz="700" b="1" dirty="0">
              <a:solidFill>
                <a:srgbClr val="0070C0"/>
              </a:solidFill>
            </a:endParaRPr>
          </a:p>
          <a:p>
            <a:r>
              <a:rPr lang="en-US" sz="1600" b="1" dirty="0">
                <a:solidFill>
                  <a:srgbClr val="0070C0"/>
                </a:solidFill>
              </a:rPr>
              <a:t>Do not submit a uAchieve audit/APPC when there is a red </a:t>
            </a:r>
            <a:r>
              <a:rPr lang="en-US" sz="1600" b="1" dirty="0">
                <a:solidFill>
                  <a:srgbClr val="FF0000"/>
                </a:solidFill>
              </a:rPr>
              <a:t>NO </a:t>
            </a:r>
            <a:r>
              <a:rPr lang="en-US" sz="1600" b="1" dirty="0">
                <a:solidFill>
                  <a:srgbClr val="0070C0"/>
                </a:solidFill>
              </a:rPr>
              <a:t>on the audit</a:t>
            </a:r>
            <a:r>
              <a:rPr lang="en-US" sz="1600" b="1" dirty="0">
                <a:solidFill>
                  <a:srgbClr val="7030A0"/>
                </a:solidFill>
              </a:rPr>
              <a:t>*</a:t>
            </a:r>
            <a:r>
              <a:rPr lang="en-US" sz="1600" b="1" dirty="0">
                <a:solidFill>
                  <a:srgbClr val="0070C0"/>
                </a:solidFill>
              </a:rPr>
              <a:t>, </a:t>
            </a:r>
            <a:r>
              <a:rPr lang="en-US" sz="1600" b="1" i="1" dirty="0">
                <a:solidFill>
                  <a:srgbClr val="0070C0"/>
                </a:solidFill>
              </a:rPr>
              <a:t>or</a:t>
            </a:r>
            <a:r>
              <a:rPr lang="en-US" sz="1600" b="1" dirty="0">
                <a:solidFill>
                  <a:srgbClr val="0070C0"/>
                </a:solidFill>
              </a:rPr>
              <a:t> if the following text appears at the top: </a:t>
            </a:r>
          </a:p>
          <a:p>
            <a:r>
              <a:rPr lang="en-US" sz="1600" b="1" dirty="0">
                <a:solidFill>
                  <a:srgbClr val="0070C0"/>
                </a:solidFill>
              </a:rPr>
              <a:t>              </a:t>
            </a:r>
            <a:r>
              <a:rPr lang="en-US" sz="1400" dirty="0">
                <a:solidFill>
                  <a:srgbClr val="FF0000"/>
                </a:solidFill>
              </a:rPr>
              <a:t>“At Least one requirement has not been satisfied”. </a:t>
            </a:r>
          </a:p>
          <a:p>
            <a:endParaRPr lang="en-US" sz="1200" dirty="0">
              <a:solidFill>
                <a:srgbClr val="FF0000"/>
              </a:solidFill>
            </a:endParaRPr>
          </a:p>
          <a:p>
            <a:r>
              <a:rPr lang="en-US" sz="1600" b="1" i="1" dirty="0">
                <a:solidFill>
                  <a:srgbClr val="7030A0"/>
                </a:solidFill>
              </a:rPr>
              <a:t>*</a:t>
            </a:r>
            <a:r>
              <a:rPr lang="en-US" sz="1400" i="1" dirty="0">
                <a:solidFill>
                  <a:srgbClr val="0070C0"/>
                </a:solidFill>
              </a:rPr>
              <a:t>Exception: APPC can be submitted with a red </a:t>
            </a:r>
            <a:r>
              <a:rPr lang="en-US" sz="1400" b="1" i="1" dirty="0">
                <a:solidFill>
                  <a:srgbClr val="FF0000"/>
                </a:solidFill>
              </a:rPr>
              <a:t>NO</a:t>
            </a:r>
            <a:r>
              <a:rPr lang="en-US" sz="1400" i="1" dirty="0">
                <a:solidFill>
                  <a:srgbClr val="0070C0"/>
                </a:solidFill>
              </a:rPr>
              <a:t> only if it relates to a low GPA. In that event, we will hold onto the APPC and process it, </a:t>
            </a:r>
            <a:r>
              <a:rPr lang="en-US" sz="1400" b="1" i="1" dirty="0">
                <a:solidFill>
                  <a:srgbClr val="0070C0"/>
                </a:solidFill>
              </a:rPr>
              <a:t>if/when </a:t>
            </a:r>
            <a:r>
              <a:rPr lang="en-US" sz="1400" i="1" dirty="0">
                <a:solidFill>
                  <a:srgbClr val="0070C0"/>
                </a:solidFill>
              </a:rPr>
              <a:t> the GPA increases to 3.0+ at the end of the quarter.</a:t>
            </a:r>
            <a:endParaRPr lang="en-US" dirty="0"/>
          </a:p>
        </p:txBody>
      </p:sp>
    </p:spTree>
    <p:extLst>
      <p:ext uri="{BB962C8B-B14F-4D97-AF65-F5344CB8AC3E}">
        <p14:creationId xmlns:p14="http://schemas.microsoft.com/office/powerpoint/2010/main" val="7154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284749" y="97207"/>
            <a:ext cx="6660995" cy="727508"/>
          </a:xfrm>
        </p:spPr>
        <p:txBody>
          <a:bodyPr vert="horz" lIns="91440" tIns="45720" rIns="91440" bIns="45720" rtlCol="0" anchor="ctr">
            <a:normAutofit/>
          </a:bodyPr>
          <a:lstStyle/>
          <a:p>
            <a:pPr algn="l"/>
            <a:r>
              <a:rPr lang="en-US" sz="4000" b="1" kern="1200" dirty="0">
                <a:solidFill>
                  <a:srgbClr val="0070C0"/>
                </a:solidFill>
                <a:latin typeface="+mn-lt"/>
                <a:ea typeface="+mj-ea"/>
                <a:cs typeface="+mj-cs"/>
              </a:rPr>
              <a:t>Submit the APPC</a:t>
            </a:r>
            <a:endParaRPr lang="en-US" sz="4000" b="1" i="1" kern="1200" dirty="0">
              <a:solidFill>
                <a:srgbClr val="0070C0"/>
              </a:solidFill>
              <a:latin typeface="+mn-lt"/>
              <a:ea typeface="+mj-ea"/>
              <a:cs typeface="+mj-cs"/>
            </a:endParaRPr>
          </a:p>
        </p:txBody>
      </p:sp>
      <p:sp>
        <p:nvSpPr>
          <p:cNvPr id="7" name="TextBox 6">
            <a:extLst>
              <a:ext uri="{FF2B5EF4-FFF2-40B4-BE49-F238E27FC236}">
                <a16:creationId xmlns:a16="http://schemas.microsoft.com/office/drawing/2014/main" id="{B38C0AF3-C8EB-4A76-913F-446E72CE2817}"/>
              </a:ext>
            </a:extLst>
          </p:cNvPr>
          <p:cNvSpPr txBox="1"/>
          <p:nvPr/>
        </p:nvSpPr>
        <p:spPr>
          <a:xfrm>
            <a:off x="264420" y="1012506"/>
            <a:ext cx="2795752" cy="5571173"/>
          </a:xfrm>
          <a:prstGeom prst="rect">
            <a:avLst/>
          </a:prstGeom>
        </p:spPr>
        <p:txBody>
          <a:bodyPr vert="horz" lIns="91440" tIns="45720" rIns="91440" bIns="45720" rtlCol="0">
            <a:normAutofit fontScale="92500" lnSpcReduction="20000"/>
          </a:bodyPr>
          <a:lstStyle/>
          <a:p>
            <a:pPr marL="114300" indent="-342900">
              <a:lnSpc>
                <a:spcPct val="90000"/>
              </a:lnSpc>
              <a:spcAft>
                <a:spcPts val="600"/>
              </a:spcAft>
              <a:buFont typeface="Wingdings" panose="05000000000000000000" pitchFamily="2" charset="2"/>
              <a:buChar char="§"/>
            </a:pPr>
            <a:r>
              <a:rPr lang="en-US" sz="1400" b="1" dirty="0">
                <a:solidFill>
                  <a:srgbClr val="0070C0"/>
                </a:solidFill>
              </a:rPr>
              <a:t>Access DocuSign form via Collab</a:t>
            </a:r>
          </a:p>
          <a:p>
            <a:pPr marL="114300" indent="-342900">
              <a:lnSpc>
                <a:spcPct val="90000"/>
              </a:lnSpc>
              <a:spcAft>
                <a:spcPts val="600"/>
              </a:spcAft>
              <a:buFont typeface="Wingdings" panose="05000000000000000000" pitchFamily="2" charset="2"/>
              <a:buChar char="§"/>
            </a:pPr>
            <a:endParaRPr lang="en-US" sz="800" b="1" dirty="0">
              <a:solidFill>
                <a:srgbClr val="0070C0"/>
              </a:solidFill>
            </a:endParaRPr>
          </a:p>
          <a:p>
            <a:pPr marL="114300" indent="-342900">
              <a:lnSpc>
                <a:spcPct val="90000"/>
              </a:lnSpc>
              <a:spcAft>
                <a:spcPts val="600"/>
              </a:spcAft>
              <a:buFont typeface="Wingdings" panose="05000000000000000000" pitchFamily="2" charset="2"/>
              <a:buChar char="§"/>
            </a:pPr>
            <a:r>
              <a:rPr lang="en-US" sz="1400" b="1" dirty="0">
                <a:solidFill>
                  <a:srgbClr val="0070C0"/>
                </a:solidFill>
              </a:rPr>
              <a:t>Fill out routing info</a:t>
            </a:r>
          </a:p>
          <a:p>
            <a:pPr marL="114300" indent="-342900">
              <a:lnSpc>
                <a:spcPct val="90000"/>
              </a:lnSpc>
              <a:spcAft>
                <a:spcPts val="600"/>
              </a:spcAft>
              <a:buFont typeface="Wingdings" panose="05000000000000000000" pitchFamily="2" charset="2"/>
              <a:buChar char="§"/>
            </a:pPr>
            <a:endParaRPr lang="en-US" sz="1400" b="1" dirty="0">
              <a:solidFill>
                <a:srgbClr val="0070C0"/>
              </a:solidFill>
            </a:endParaRPr>
          </a:p>
          <a:p>
            <a:pPr marL="114300" indent="-342900">
              <a:lnSpc>
                <a:spcPct val="90000"/>
              </a:lnSpc>
              <a:spcAft>
                <a:spcPts val="600"/>
              </a:spcAft>
              <a:buFont typeface="Wingdings" panose="05000000000000000000" pitchFamily="2" charset="2"/>
              <a:buChar char="§"/>
            </a:pPr>
            <a:r>
              <a:rPr lang="en-US" sz="1400" b="1" dirty="0">
                <a:solidFill>
                  <a:srgbClr val="0070C0"/>
                </a:solidFill>
              </a:rPr>
              <a:t>Fill out cover sheet</a:t>
            </a:r>
          </a:p>
          <a:p>
            <a:pPr marL="114300" indent="-342900">
              <a:lnSpc>
                <a:spcPct val="90000"/>
              </a:lnSpc>
              <a:spcAft>
                <a:spcPts val="600"/>
              </a:spcAft>
              <a:buFont typeface="Wingdings" panose="05000000000000000000" pitchFamily="2" charset="2"/>
              <a:buChar char="§"/>
            </a:pPr>
            <a:endParaRPr lang="en-US" sz="800" b="1" dirty="0">
              <a:solidFill>
                <a:srgbClr val="0070C0"/>
              </a:solidFill>
            </a:endParaRPr>
          </a:p>
          <a:p>
            <a:pPr marL="114300" indent="-342900">
              <a:lnSpc>
                <a:spcPct val="120000"/>
              </a:lnSpc>
              <a:spcAft>
                <a:spcPts val="600"/>
              </a:spcAft>
              <a:buFont typeface="Wingdings" panose="05000000000000000000" pitchFamily="2" charset="2"/>
              <a:buChar char="§"/>
            </a:pPr>
            <a:r>
              <a:rPr lang="en-US" sz="1400" b="1" dirty="0">
                <a:solidFill>
                  <a:srgbClr val="0070C0"/>
                </a:solidFill>
              </a:rPr>
              <a:t>Adjust subject line,</a:t>
            </a:r>
            <a:r>
              <a:rPr lang="en-US" sz="1000" b="1" dirty="0">
                <a:solidFill>
                  <a:srgbClr val="0070C0"/>
                </a:solidFill>
              </a:rPr>
              <a:t> </a:t>
            </a:r>
            <a:r>
              <a:rPr lang="en-US" sz="1400" b="1" dirty="0">
                <a:solidFill>
                  <a:srgbClr val="0070C0"/>
                </a:solidFill>
              </a:rPr>
              <a:t>which must include:</a:t>
            </a:r>
          </a:p>
          <a:p>
            <a:pPr marL="571500" lvl="1" indent="-342900">
              <a:lnSpc>
                <a:spcPct val="90000"/>
              </a:lnSpc>
              <a:spcAft>
                <a:spcPts val="600"/>
              </a:spcAft>
              <a:buFont typeface="Wingdings" panose="05000000000000000000" pitchFamily="2" charset="2"/>
              <a:buChar char="ü"/>
            </a:pPr>
            <a:r>
              <a:rPr lang="en-US" sz="1400" dirty="0">
                <a:solidFill>
                  <a:srgbClr val="0070C0"/>
                </a:solidFill>
              </a:rPr>
              <a:t>Student’s name</a:t>
            </a:r>
          </a:p>
          <a:p>
            <a:pPr marL="571500" lvl="1" indent="-342900">
              <a:lnSpc>
                <a:spcPct val="90000"/>
              </a:lnSpc>
              <a:spcAft>
                <a:spcPts val="600"/>
              </a:spcAft>
              <a:buFont typeface="Wingdings" panose="05000000000000000000" pitchFamily="2" charset="2"/>
              <a:buChar char="ü"/>
            </a:pPr>
            <a:r>
              <a:rPr lang="en-US" sz="1400" dirty="0">
                <a:solidFill>
                  <a:srgbClr val="0070C0"/>
                </a:solidFill>
              </a:rPr>
              <a:t>PID</a:t>
            </a:r>
          </a:p>
          <a:p>
            <a:pPr marL="571500" lvl="1" indent="-342900">
              <a:lnSpc>
                <a:spcPct val="90000"/>
              </a:lnSpc>
              <a:spcAft>
                <a:spcPts val="600"/>
              </a:spcAft>
              <a:buFont typeface="Wingdings" panose="05000000000000000000" pitchFamily="2" charset="2"/>
              <a:buChar char="ü"/>
            </a:pPr>
            <a:r>
              <a:rPr lang="en-US" sz="1400" dirty="0">
                <a:solidFill>
                  <a:srgbClr val="0070C0"/>
                </a:solidFill>
              </a:rPr>
              <a:t>Major Code</a:t>
            </a:r>
          </a:p>
          <a:p>
            <a:pPr marL="571500" lvl="1" indent="-342900">
              <a:lnSpc>
                <a:spcPct val="120000"/>
              </a:lnSpc>
              <a:buFont typeface="Wingdings" panose="05000000000000000000" pitchFamily="2" charset="2"/>
              <a:buChar char="ü"/>
            </a:pPr>
            <a:r>
              <a:rPr lang="en-US" sz="1400" dirty="0">
                <a:solidFill>
                  <a:srgbClr val="0070C0"/>
                </a:solidFill>
              </a:rPr>
              <a:t>The Words, “APPC” or “Application to Candidacy” </a:t>
            </a:r>
            <a:r>
              <a:rPr lang="en-US" sz="1400" i="1" dirty="0">
                <a:solidFill>
                  <a:srgbClr val="0070C0"/>
                </a:solidFill>
              </a:rPr>
              <a:t>(which auto fills)</a:t>
            </a:r>
          </a:p>
          <a:p>
            <a:pPr marL="228600" lvl="1">
              <a:lnSpc>
                <a:spcPct val="90000"/>
              </a:lnSpc>
              <a:spcAft>
                <a:spcPts val="600"/>
              </a:spcAft>
            </a:pPr>
            <a:endParaRPr lang="en-US" sz="500" b="1" dirty="0">
              <a:solidFill>
                <a:srgbClr val="0070C0"/>
              </a:solidFill>
            </a:endParaRPr>
          </a:p>
          <a:p>
            <a:pPr marL="114300" indent="-342900">
              <a:lnSpc>
                <a:spcPct val="90000"/>
              </a:lnSpc>
              <a:spcAft>
                <a:spcPts val="600"/>
              </a:spcAft>
              <a:buFont typeface="Wingdings" panose="05000000000000000000" pitchFamily="2" charset="2"/>
              <a:buChar char="§"/>
            </a:pPr>
            <a:r>
              <a:rPr lang="en-US" sz="1400" b="1" dirty="0">
                <a:solidFill>
                  <a:srgbClr val="0070C0"/>
                </a:solidFill>
              </a:rPr>
              <a:t>Attach </a:t>
            </a:r>
            <a:r>
              <a:rPr lang="en-US" sz="1400" b="1" dirty="0">
                <a:solidFill>
                  <a:srgbClr val="C00000"/>
                </a:solidFill>
              </a:rPr>
              <a:t>PDF</a:t>
            </a:r>
            <a:r>
              <a:rPr lang="en-US" sz="1400" b="1" dirty="0">
                <a:solidFill>
                  <a:srgbClr val="0070C0"/>
                </a:solidFill>
              </a:rPr>
              <a:t> version of the     student’s </a:t>
            </a:r>
            <a:r>
              <a:rPr lang="en-US" sz="1400" b="1" dirty="0" err="1">
                <a:solidFill>
                  <a:srgbClr val="0070C0"/>
                </a:solidFill>
              </a:rPr>
              <a:t>uAchieve</a:t>
            </a:r>
            <a:r>
              <a:rPr lang="en-US" sz="1400" b="1" dirty="0">
                <a:solidFill>
                  <a:srgbClr val="0070C0"/>
                </a:solidFill>
              </a:rPr>
              <a:t> audit</a:t>
            </a:r>
          </a:p>
          <a:p>
            <a:pPr marL="114300" indent="-342900">
              <a:lnSpc>
                <a:spcPct val="90000"/>
              </a:lnSpc>
              <a:spcAft>
                <a:spcPts val="600"/>
              </a:spcAft>
              <a:buFont typeface="Wingdings" panose="05000000000000000000" pitchFamily="2" charset="2"/>
              <a:buChar char="§"/>
            </a:pPr>
            <a:endParaRPr lang="en-US" sz="800" b="1" dirty="0">
              <a:solidFill>
                <a:srgbClr val="0070C0"/>
              </a:solidFill>
            </a:endParaRPr>
          </a:p>
          <a:p>
            <a:pPr marL="114300" indent="-342900">
              <a:lnSpc>
                <a:spcPct val="90000"/>
              </a:lnSpc>
              <a:spcAft>
                <a:spcPts val="600"/>
              </a:spcAft>
              <a:buFont typeface="Wingdings" panose="05000000000000000000" pitchFamily="2" charset="2"/>
              <a:buChar char="§"/>
            </a:pPr>
            <a:r>
              <a:rPr lang="en-US" sz="1400" b="1" dirty="0">
                <a:solidFill>
                  <a:srgbClr val="0070C0"/>
                </a:solidFill>
              </a:rPr>
              <a:t>Submit the Form</a:t>
            </a:r>
          </a:p>
          <a:p>
            <a:pPr marL="114300" indent="-342900">
              <a:lnSpc>
                <a:spcPct val="90000"/>
              </a:lnSpc>
              <a:spcAft>
                <a:spcPts val="600"/>
              </a:spcAft>
              <a:buFont typeface="Wingdings" panose="05000000000000000000" pitchFamily="2" charset="2"/>
              <a:buChar char="§"/>
            </a:pPr>
            <a:endParaRPr lang="en-US" sz="800" b="1" dirty="0">
              <a:solidFill>
                <a:srgbClr val="0070C0"/>
              </a:solidFill>
            </a:endParaRPr>
          </a:p>
          <a:p>
            <a:pPr marL="114300" indent="-342900">
              <a:lnSpc>
                <a:spcPct val="120000"/>
              </a:lnSpc>
              <a:buFont typeface="Wingdings" panose="05000000000000000000" pitchFamily="2" charset="2"/>
              <a:buChar char="§"/>
            </a:pPr>
            <a:r>
              <a:rPr lang="en-US" sz="1400" b="1" dirty="0">
                <a:solidFill>
                  <a:srgbClr val="0070C0"/>
                </a:solidFill>
              </a:rPr>
              <a:t>Make sure that the dept chair (or their designee) signs the form by the APPC deadline date</a:t>
            </a:r>
          </a:p>
          <a:p>
            <a:pPr>
              <a:lnSpc>
                <a:spcPct val="120000"/>
              </a:lnSpc>
            </a:pPr>
            <a:endParaRPr lang="en-US" sz="400" dirty="0">
              <a:solidFill>
                <a:srgbClr val="0070C0"/>
              </a:solidFill>
            </a:endParaRPr>
          </a:p>
          <a:p>
            <a:pPr>
              <a:lnSpc>
                <a:spcPct val="120000"/>
              </a:lnSpc>
            </a:pPr>
            <a:r>
              <a:rPr lang="en-US" sz="1300" dirty="0">
                <a:solidFill>
                  <a:srgbClr val="0070C0"/>
                </a:solidFill>
              </a:rPr>
              <a:t>NOTE: the form will not route to GEPA until the final dept signature is on the form.</a:t>
            </a:r>
          </a:p>
        </p:txBody>
      </p:sp>
      <p:pic>
        <p:nvPicPr>
          <p:cNvPr id="8" name="Picture 7">
            <a:extLst>
              <a:ext uri="{FF2B5EF4-FFF2-40B4-BE49-F238E27FC236}">
                <a16:creationId xmlns:a16="http://schemas.microsoft.com/office/drawing/2014/main" id="{926935AB-905D-45FC-BE8D-5EB2FD074F7D}"/>
              </a:ext>
            </a:extLst>
          </p:cNvPr>
          <p:cNvPicPr>
            <a:picLocks noChangeAspect="1"/>
          </p:cNvPicPr>
          <p:nvPr/>
        </p:nvPicPr>
        <p:blipFill>
          <a:blip r:embed="rId2"/>
          <a:stretch>
            <a:fillRect/>
          </a:stretch>
        </p:blipFill>
        <p:spPr>
          <a:xfrm>
            <a:off x="3034099" y="1754909"/>
            <a:ext cx="9072167" cy="5103091"/>
          </a:xfrm>
          <a:prstGeom prst="rect">
            <a:avLst/>
          </a:prstGeom>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202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674112" y="644581"/>
            <a:ext cx="3340540" cy="753588"/>
          </a:xfrm>
        </p:spPr>
        <p:txBody>
          <a:bodyPr vert="horz" lIns="91440" tIns="45720" rIns="91440" bIns="45720" rtlCol="0">
            <a:normAutofit fontScale="90000"/>
          </a:bodyPr>
          <a:lstStyle/>
          <a:p>
            <a:pPr algn="l"/>
            <a:br>
              <a:rPr lang="en-US" sz="5400" b="1" kern="1200" dirty="0">
                <a:solidFill>
                  <a:srgbClr val="0070C0"/>
                </a:solidFill>
                <a:latin typeface="+mn-lt"/>
                <a:ea typeface="+mj-ea"/>
                <a:cs typeface="+mj-cs"/>
              </a:rPr>
            </a:br>
            <a:r>
              <a:rPr lang="en-US" sz="5400" b="1" kern="1200" dirty="0">
                <a:solidFill>
                  <a:srgbClr val="0070C0"/>
                </a:solidFill>
                <a:latin typeface="+mn-lt"/>
                <a:ea typeface="+mj-ea"/>
                <a:cs typeface="+mj-cs"/>
              </a:rPr>
              <a:t>Signatures</a:t>
            </a:r>
            <a:endParaRPr lang="en-US" sz="5400" b="1" i="1" kern="1200" dirty="0">
              <a:solidFill>
                <a:srgbClr val="0070C0"/>
              </a:solidFill>
              <a:latin typeface="+mn-lt"/>
              <a:ea typeface="+mj-ea"/>
              <a:cs typeface="+mj-cs"/>
            </a:endParaRPr>
          </a:p>
        </p:txBody>
      </p:sp>
      <p:pic>
        <p:nvPicPr>
          <p:cNvPr id="9" name="Picture 8">
            <a:extLst>
              <a:ext uri="{FF2B5EF4-FFF2-40B4-BE49-F238E27FC236}">
                <a16:creationId xmlns:a16="http://schemas.microsoft.com/office/drawing/2014/main" id="{EC5421CE-AD97-4E8E-8D1B-3E6C3E18463C}"/>
              </a:ext>
            </a:extLst>
          </p:cNvPr>
          <p:cNvPicPr>
            <a:picLocks noChangeAspect="1"/>
          </p:cNvPicPr>
          <p:nvPr/>
        </p:nvPicPr>
        <p:blipFill rotWithShape="1">
          <a:blip r:embed="rId2"/>
          <a:srcRect l="5206" r="30237" b="1"/>
          <a:stretch/>
        </p:blipFill>
        <p:spPr>
          <a:xfrm>
            <a:off x="5800437" y="10"/>
            <a:ext cx="639156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1A6C9514-BCDC-4880-ADCF-8695F19DF6D0}"/>
              </a:ext>
            </a:extLst>
          </p:cNvPr>
          <p:cNvSpPr txBox="1"/>
          <p:nvPr/>
        </p:nvSpPr>
        <p:spPr>
          <a:xfrm>
            <a:off x="307848" y="1671697"/>
            <a:ext cx="5486068" cy="4355038"/>
          </a:xfrm>
          <a:prstGeom prst="rect">
            <a:avLst/>
          </a:prstGeom>
          <a:noFill/>
        </p:spPr>
        <p:txBody>
          <a:bodyPr wrap="square" rtlCol="0">
            <a:spAutoFit/>
          </a:bodyPr>
          <a:lstStyle/>
          <a:p>
            <a:pPr marL="285750" indent="-285750">
              <a:buBlip>
                <a:blip r:embed="rId3"/>
              </a:buBlip>
            </a:pPr>
            <a:r>
              <a:rPr lang="en-US" sz="1500" dirty="0">
                <a:solidFill>
                  <a:srgbClr val="0070C0"/>
                </a:solidFill>
              </a:rPr>
              <a:t>All signatures on the APPC are obtained via DocuSign</a:t>
            </a:r>
          </a:p>
          <a:p>
            <a:pPr marL="285750" indent="-285750">
              <a:buBlip>
                <a:blip r:embed="rId3"/>
              </a:buBlip>
            </a:pPr>
            <a:endParaRPr lang="en-US" sz="900" dirty="0">
              <a:solidFill>
                <a:srgbClr val="0070C0"/>
              </a:solidFill>
            </a:endParaRPr>
          </a:p>
          <a:p>
            <a:pPr marL="285750" indent="-285750">
              <a:buBlip>
                <a:blip r:embed="rId3"/>
              </a:buBlip>
            </a:pPr>
            <a:r>
              <a:rPr lang="en-US" sz="1500" dirty="0">
                <a:solidFill>
                  <a:srgbClr val="0070C0"/>
                </a:solidFill>
              </a:rPr>
              <a:t> Departments can opt to require/not require the student’s faculty advisor to sign the form</a:t>
            </a:r>
          </a:p>
          <a:p>
            <a:endParaRPr lang="en-US" sz="1500" dirty="0">
              <a:solidFill>
                <a:srgbClr val="0070C0"/>
              </a:solidFill>
            </a:endParaRPr>
          </a:p>
          <a:p>
            <a:pPr marL="285750" indent="-285750">
              <a:buBlip>
                <a:blip r:embed="rId3"/>
              </a:buBlip>
            </a:pPr>
            <a:r>
              <a:rPr lang="en-US" sz="1500" dirty="0">
                <a:solidFill>
                  <a:srgbClr val="0070C0"/>
                </a:solidFill>
              </a:rPr>
              <a:t>Departments can opt to have a designated person (usually the graduate coordinator) sign the APPC, in lieu of the Department Chair.  </a:t>
            </a:r>
          </a:p>
          <a:p>
            <a:pPr marL="285750" indent="-285750">
              <a:buBlip>
                <a:blip r:embed="rId3"/>
              </a:buBlip>
            </a:pPr>
            <a:endParaRPr lang="en-US" sz="900" dirty="0">
              <a:solidFill>
                <a:srgbClr val="0070C0"/>
              </a:solidFill>
            </a:endParaRPr>
          </a:p>
          <a:p>
            <a:pPr marL="285750" indent="-285750">
              <a:buBlip>
                <a:blip r:embed="rId3"/>
              </a:buBlip>
            </a:pPr>
            <a:r>
              <a:rPr lang="en-US" sz="1500" dirty="0">
                <a:solidFill>
                  <a:srgbClr val="0070C0"/>
                </a:solidFill>
              </a:rPr>
              <a:t> The department is responsible for monitoring the faculty/staff who are authorized to sign the APPC’s. Graduate Academic Affairs (GAA) does not track who is authorized to sign in every department.</a:t>
            </a:r>
          </a:p>
          <a:p>
            <a:pPr marL="285750" indent="-285750">
              <a:buBlip>
                <a:blip r:embed="rId3"/>
              </a:buBlip>
            </a:pPr>
            <a:endParaRPr lang="en-US" sz="900" dirty="0">
              <a:solidFill>
                <a:srgbClr val="0070C0"/>
              </a:solidFill>
            </a:endParaRPr>
          </a:p>
          <a:p>
            <a:pPr marL="285750" indent="-285750">
              <a:buBlip>
                <a:blip r:embed="rId3"/>
              </a:buBlip>
            </a:pPr>
            <a:r>
              <a:rPr lang="en-US" sz="1500" dirty="0">
                <a:solidFill>
                  <a:srgbClr val="0070C0"/>
                </a:solidFill>
              </a:rPr>
              <a:t>Once the final department signature is obtained, the APPC will be routed to GAA for </a:t>
            </a:r>
            <a:r>
              <a:rPr lang="en-US" sz="1500" dirty="0" err="1">
                <a:solidFill>
                  <a:srgbClr val="0070C0"/>
                </a:solidFill>
              </a:rPr>
              <a:t>reveiw</a:t>
            </a:r>
            <a:endParaRPr lang="en-US" sz="1500" dirty="0">
              <a:solidFill>
                <a:srgbClr val="0070C0"/>
              </a:solidFill>
            </a:endParaRPr>
          </a:p>
          <a:p>
            <a:pPr marL="285750" indent="-285750">
              <a:buBlip>
                <a:blip r:embed="rId3"/>
              </a:buBlip>
            </a:pPr>
            <a:endParaRPr lang="en-US" sz="900" dirty="0">
              <a:solidFill>
                <a:srgbClr val="0070C0"/>
              </a:solidFill>
            </a:endParaRPr>
          </a:p>
          <a:p>
            <a:pPr marL="285750" indent="-285750">
              <a:buBlip>
                <a:blip r:embed="rId3"/>
              </a:buBlip>
            </a:pPr>
            <a:r>
              <a:rPr lang="en-US" sz="1500" dirty="0">
                <a:solidFill>
                  <a:srgbClr val="0070C0"/>
                </a:solidFill>
              </a:rPr>
              <a:t>The APPC is considered “received” by the GAA, on the date that the final department signature is obtained. </a:t>
            </a:r>
          </a:p>
          <a:p>
            <a:endParaRPr lang="en-US" sz="1600" dirty="0">
              <a:solidFill>
                <a:srgbClr val="0070C0"/>
              </a:solidFill>
            </a:endParaRPr>
          </a:p>
        </p:txBody>
      </p:sp>
    </p:spTree>
    <p:extLst>
      <p:ext uri="{BB962C8B-B14F-4D97-AF65-F5344CB8AC3E}">
        <p14:creationId xmlns:p14="http://schemas.microsoft.com/office/powerpoint/2010/main" val="29225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264420" y="1126500"/>
            <a:ext cx="4024135" cy="4909799"/>
          </a:xfrm>
        </p:spPr>
        <p:txBody>
          <a:bodyPr vert="horz" lIns="91440" tIns="45720" rIns="91440" bIns="45720" rtlCol="0" anchor="ctr">
            <a:normAutofit/>
          </a:bodyPr>
          <a:lstStyle/>
          <a:p>
            <a:r>
              <a:rPr lang="en-US" sz="3600" b="1" dirty="0">
                <a:solidFill>
                  <a:srgbClr val="0070C0"/>
                </a:solidFill>
                <a:latin typeface="+mn-lt"/>
              </a:rPr>
              <a:t>Has the APPC/Advancement been processed for my student yet? </a:t>
            </a:r>
            <a:br>
              <a:rPr lang="en-US" sz="3600" b="1" dirty="0">
                <a:solidFill>
                  <a:srgbClr val="0070C0"/>
                </a:solidFill>
                <a:latin typeface="+mn-lt"/>
              </a:rPr>
            </a:br>
            <a:br>
              <a:rPr lang="en-US" sz="2400" dirty="0">
                <a:solidFill>
                  <a:srgbClr val="0070C0"/>
                </a:solidFill>
                <a:latin typeface="+mn-lt"/>
              </a:rPr>
            </a:br>
            <a:r>
              <a:rPr lang="en-US" sz="2400" dirty="0">
                <a:solidFill>
                  <a:srgbClr val="0070C0"/>
                </a:solidFill>
                <a:latin typeface="+mn-lt"/>
              </a:rPr>
              <a:t>Check the Academic Events section of the Graduate Student Database</a:t>
            </a:r>
            <a:br>
              <a:rPr lang="en-US" sz="3600" b="1" dirty="0">
                <a:solidFill>
                  <a:srgbClr val="0070C0"/>
                </a:solidFill>
                <a:latin typeface="+mn-lt"/>
              </a:rPr>
            </a:br>
            <a:endParaRPr lang="en-US" sz="3600" b="1" dirty="0">
              <a:solidFill>
                <a:srgbClr val="0070C0"/>
              </a:solidFill>
              <a:latin typeface="+mn-lt"/>
            </a:endParaRPr>
          </a:p>
        </p:txBody>
      </p:sp>
      <p:sp>
        <p:nvSpPr>
          <p:cNvPr id="7" name="TextBox 6">
            <a:extLst>
              <a:ext uri="{FF2B5EF4-FFF2-40B4-BE49-F238E27FC236}">
                <a16:creationId xmlns:a16="http://schemas.microsoft.com/office/drawing/2014/main" id="{B38C0AF3-C8EB-4A76-913F-446E72CE2817}"/>
              </a:ext>
            </a:extLst>
          </p:cNvPr>
          <p:cNvSpPr txBox="1"/>
          <p:nvPr/>
        </p:nvSpPr>
        <p:spPr>
          <a:xfrm>
            <a:off x="264420" y="1806834"/>
            <a:ext cx="2795752" cy="4622150"/>
          </a:xfrm>
          <a:prstGeom prst="rect">
            <a:avLst/>
          </a:prstGeom>
        </p:spPr>
        <p:txBody>
          <a:bodyPr vert="horz" lIns="91440" tIns="45720" rIns="91440" bIns="45720" rtlCol="0">
            <a:normAutofit/>
          </a:bodyPr>
          <a:lstStyle/>
          <a:p>
            <a:pPr marL="114300" indent="-342900">
              <a:lnSpc>
                <a:spcPct val="90000"/>
              </a:lnSpc>
              <a:spcAft>
                <a:spcPts val="600"/>
              </a:spcAft>
              <a:buFont typeface="Wingdings" panose="05000000000000000000" pitchFamily="2" charset="2"/>
              <a:buChar char="§"/>
            </a:pPr>
            <a:endParaRPr lang="en-US" sz="1400" i="1" dirty="0">
              <a:solidFill>
                <a:srgbClr val="0070C0"/>
              </a:solidFill>
            </a:endParaRPr>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a:extLst>
              <a:ext uri="{FF2B5EF4-FFF2-40B4-BE49-F238E27FC236}">
                <a16:creationId xmlns:a16="http://schemas.microsoft.com/office/drawing/2014/main" id="{CEA78A4A-DE6E-420E-A353-5AA966A90901}"/>
              </a:ext>
            </a:extLst>
          </p:cNvPr>
          <p:cNvPicPr/>
          <p:nvPr/>
        </p:nvPicPr>
        <p:blipFill>
          <a:blip r:embed="rId2"/>
          <a:stretch>
            <a:fillRect/>
          </a:stretch>
        </p:blipFill>
        <p:spPr>
          <a:xfrm>
            <a:off x="5566299" y="1736977"/>
            <a:ext cx="6361281" cy="3767178"/>
          </a:xfrm>
          <a:prstGeom prst="rect">
            <a:avLst/>
          </a:prstGeom>
        </p:spPr>
      </p:pic>
    </p:spTree>
    <p:extLst>
      <p:ext uri="{BB962C8B-B14F-4D97-AF65-F5344CB8AC3E}">
        <p14:creationId xmlns:p14="http://schemas.microsoft.com/office/powerpoint/2010/main" val="379572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237954" y="860489"/>
            <a:ext cx="3843457" cy="1304397"/>
          </a:xfrm>
        </p:spPr>
        <p:txBody>
          <a:bodyPr vert="horz" lIns="91440" tIns="45720" rIns="91440" bIns="45720" rtlCol="0" anchor="ctr">
            <a:noAutofit/>
          </a:bodyPr>
          <a:lstStyle/>
          <a:p>
            <a:r>
              <a:rPr lang="en-US" sz="4000" b="1" dirty="0">
                <a:solidFill>
                  <a:schemeClr val="accent5">
                    <a:lumMod val="75000"/>
                  </a:schemeClr>
                </a:solidFill>
                <a:latin typeface="+mn-lt"/>
              </a:rPr>
              <a:t>Graduation Timeline:</a:t>
            </a:r>
            <a:br>
              <a:rPr lang="en-US" sz="3000" b="1" dirty="0">
                <a:solidFill>
                  <a:schemeClr val="accent5">
                    <a:lumMod val="75000"/>
                  </a:schemeClr>
                </a:solidFill>
                <a:latin typeface="+mn-lt"/>
              </a:rPr>
            </a:br>
            <a:br>
              <a:rPr lang="en-US" sz="3000" b="1" dirty="0">
                <a:solidFill>
                  <a:schemeClr val="accent5">
                    <a:lumMod val="75000"/>
                  </a:schemeClr>
                </a:solidFill>
                <a:latin typeface="+mn-lt"/>
              </a:rPr>
            </a:br>
            <a:r>
              <a:rPr lang="en-US" sz="2800" b="1" dirty="0">
                <a:solidFill>
                  <a:schemeClr val="accent5">
                    <a:lumMod val="75000"/>
                  </a:schemeClr>
                </a:solidFill>
                <a:latin typeface="+mn-lt"/>
              </a:rPr>
              <a:t>Plan II </a:t>
            </a:r>
            <a:r>
              <a:rPr lang="en-US" sz="2000" dirty="0">
                <a:solidFill>
                  <a:schemeClr val="accent5">
                    <a:lumMod val="75000"/>
                  </a:schemeClr>
                </a:solidFill>
                <a:latin typeface="+mn-lt"/>
              </a:rPr>
              <a:t>(comp exam)</a:t>
            </a:r>
            <a:endParaRPr lang="en-US" sz="3000" i="1" kern="1200" dirty="0">
              <a:solidFill>
                <a:schemeClr val="accent5">
                  <a:lumMod val="75000"/>
                </a:schemeClr>
              </a:solidFill>
              <a:latin typeface="+mj-lt"/>
              <a:ea typeface="+mj-ea"/>
              <a:cs typeface="+mj-cs"/>
            </a:endParaRPr>
          </a:p>
        </p:txBody>
      </p:sp>
      <p:sp>
        <p:nvSpPr>
          <p:cNvPr id="7" name="TextBox 6">
            <a:extLst>
              <a:ext uri="{FF2B5EF4-FFF2-40B4-BE49-F238E27FC236}">
                <a16:creationId xmlns:a16="http://schemas.microsoft.com/office/drawing/2014/main" id="{B38C0AF3-C8EB-4A76-913F-446E72CE2817}"/>
              </a:ext>
            </a:extLst>
          </p:cNvPr>
          <p:cNvSpPr txBox="1"/>
          <p:nvPr/>
        </p:nvSpPr>
        <p:spPr>
          <a:xfrm>
            <a:off x="229359" y="2280644"/>
            <a:ext cx="4043708" cy="3908586"/>
          </a:xfrm>
          <a:prstGeom prst="rect">
            <a:avLst/>
          </a:prstGeom>
        </p:spPr>
        <p:txBody>
          <a:bodyPr vert="horz" lIns="91440" tIns="45720" rIns="91440" bIns="45720" rtlCol="0">
            <a:normAutofit/>
          </a:bodyPr>
          <a:lstStyle/>
          <a:p>
            <a:pPr marL="114300" indent="-228600">
              <a:lnSpc>
                <a:spcPct val="90000"/>
              </a:lnSpc>
              <a:spcAft>
                <a:spcPts val="600"/>
              </a:spcAft>
              <a:buFont typeface="Arial" panose="020B0604020202020204" pitchFamily="34" charset="0"/>
              <a:buChar char="•"/>
            </a:pPr>
            <a:endParaRPr lang="en-US" sz="800" i="1" dirty="0"/>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FAB97B56-8428-4C07-8EFC-FE541000AFED}"/>
              </a:ext>
            </a:extLst>
          </p:cNvPr>
          <p:cNvSpPr txBox="1"/>
          <p:nvPr/>
        </p:nvSpPr>
        <p:spPr>
          <a:xfrm>
            <a:off x="130941" y="3357774"/>
            <a:ext cx="4289367" cy="1754326"/>
          </a:xfrm>
          <a:prstGeom prst="rect">
            <a:avLst/>
          </a:prstGeom>
          <a:noFill/>
        </p:spPr>
        <p:txBody>
          <a:bodyPr wrap="square" rtlCol="0">
            <a:spAutoFit/>
          </a:bodyPr>
          <a:lstStyle/>
          <a:p>
            <a:pPr algn="ctr"/>
            <a:r>
              <a:rPr lang="en-US" i="1" dirty="0">
                <a:solidFill>
                  <a:srgbClr val="0070C0"/>
                </a:solidFill>
                <a:latin typeface="+mn-lt"/>
              </a:rPr>
              <a:t>NOTE: This is a typical timeline. It may vary by department. For example, some departments have their students take the comp exam </a:t>
            </a:r>
            <a:r>
              <a:rPr lang="en-US" b="1" i="1" dirty="0">
                <a:solidFill>
                  <a:srgbClr val="0070C0"/>
                </a:solidFill>
                <a:latin typeface="+mn-lt"/>
              </a:rPr>
              <a:t>prior to </a:t>
            </a:r>
            <a:r>
              <a:rPr lang="en-US" i="1" dirty="0">
                <a:solidFill>
                  <a:srgbClr val="0070C0"/>
                </a:solidFill>
                <a:latin typeface="+mn-lt"/>
              </a:rPr>
              <a:t>their last quarter of enrollment (aka prior to advancing to candidacy)</a:t>
            </a:r>
            <a:endParaRPr lang="en-US" dirty="0"/>
          </a:p>
        </p:txBody>
      </p:sp>
      <p:pic>
        <p:nvPicPr>
          <p:cNvPr id="15" name="Picture 14">
            <a:extLst>
              <a:ext uri="{FF2B5EF4-FFF2-40B4-BE49-F238E27FC236}">
                <a16:creationId xmlns:a16="http://schemas.microsoft.com/office/drawing/2014/main" id="{DBEAC113-319A-4E3D-BD60-9FCD745CA434}"/>
              </a:ext>
            </a:extLst>
          </p:cNvPr>
          <p:cNvPicPr>
            <a:picLocks noChangeAspect="1"/>
          </p:cNvPicPr>
          <p:nvPr/>
        </p:nvPicPr>
        <p:blipFill>
          <a:blip r:embed="rId2"/>
          <a:stretch>
            <a:fillRect/>
          </a:stretch>
        </p:blipFill>
        <p:spPr>
          <a:xfrm>
            <a:off x="4567550" y="-17680"/>
            <a:ext cx="7640752" cy="4650640"/>
          </a:xfrm>
          <a:prstGeom prst="rect">
            <a:avLst/>
          </a:prstGeom>
        </p:spPr>
      </p:pic>
      <p:sp>
        <p:nvSpPr>
          <p:cNvPr id="16" name="Rectangle 15">
            <a:extLst>
              <a:ext uri="{FF2B5EF4-FFF2-40B4-BE49-F238E27FC236}">
                <a16:creationId xmlns:a16="http://schemas.microsoft.com/office/drawing/2014/main" id="{8CBBA4AF-E1EA-46CD-ADB7-7E96034284B9}"/>
              </a:ext>
            </a:extLst>
          </p:cNvPr>
          <p:cNvSpPr/>
          <p:nvPr/>
        </p:nvSpPr>
        <p:spPr>
          <a:xfrm>
            <a:off x="4567550" y="4606834"/>
            <a:ext cx="7624450" cy="22511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B8D1AB0-3C79-4C18-8CFF-9301E8003253}"/>
              </a:ext>
            </a:extLst>
          </p:cNvPr>
          <p:cNvSpPr txBox="1"/>
          <p:nvPr/>
        </p:nvSpPr>
        <p:spPr>
          <a:xfrm>
            <a:off x="4906447" y="4448293"/>
            <a:ext cx="7056194" cy="2139047"/>
          </a:xfrm>
          <a:prstGeom prst="rect">
            <a:avLst/>
          </a:prstGeom>
          <a:noFill/>
        </p:spPr>
        <p:txBody>
          <a:bodyPr wrap="square" rtlCol="0">
            <a:spAutoFit/>
          </a:bodyPr>
          <a:lstStyle/>
          <a:p>
            <a:pPr marL="342900" indent="-342900">
              <a:buAutoNum type="arabicPeriod"/>
            </a:pPr>
            <a:r>
              <a:rPr lang="en-US" dirty="0">
                <a:solidFill>
                  <a:schemeClr val="bg1"/>
                </a:solidFill>
              </a:rPr>
              <a:t>Student enrolls in final quarter/courses</a:t>
            </a:r>
          </a:p>
          <a:p>
            <a:endParaRPr lang="en-US" sz="800" dirty="0">
              <a:solidFill>
                <a:schemeClr val="bg1"/>
              </a:solidFill>
            </a:endParaRPr>
          </a:p>
          <a:p>
            <a:r>
              <a:rPr lang="en-US" dirty="0">
                <a:solidFill>
                  <a:schemeClr val="bg1"/>
                </a:solidFill>
              </a:rPr>
              <a:t>2.   Dept submits APPC by 3</a:t>
            </a:r>
            <a:r>
              <a:rPr lang="en-US" baseline="30000" dirty="0">
                <a:solidFill>
                  <a:schemeClr val="bg1"/>
                </a:solidFill>
              </a:rPr>
              <a:t>rd</a:t>
            </a:r>
            <a:r>
              <a:rPr lang="en-US" dirty="0">
                <a:solidFill>
                  <a:schemeClr val="bg1"/>
                </a:solidFill>
              </a:rPr>
              <a:t> Friday of the quarter in which student is enrolled in their final course(s) to be used towards their program</a:t>
            </a:r>
          </a:p>
          <a:p>
            <a:pPr marL="285750" indent="-285750">
              <a:buFont typeface="Arial" panose="020B0604020202020204" pitchFamily="34" charset="0"/>
              <a:buChar char="•"/>
            </a:pPr>
            <a:endParaRPr lang="en-US" sz="800" dirty="0">
              <a:solidFill>
                <a:schemeClr val="bg1"/>
              </a:solidFill>
            </a:endParaRPr>
          </a:p>
          <a:p>
            <a:r>
              <a:rPr lang="en-US" dirty="0">
                <a:solidFill>
                  <a:schemeClr val="bg1"/>
                </a:solidFill>
              </a:rPr>
              <a:t>3.   Student completes Comprehensive Exam</a:t>
            </a:r>
          </a:p>
          <a:p>
            <a:endParaRPr lang="en-US" sz="900" dirty="0">
              <a:solidFill>
                <a:schemeClr val="bg1"/>
              </a:solidFill>
            </a:endParaRPr>
          </a:p>
          <a:p>
            <a:r>
              <a:rPr lang="en-US" dirty="0">
                <a:solidFill>
                  <a:schemeClr val="bg1"/>
                </a:solidFill>
              </a:rPr>
              <a:t>4.   Dept submits Final Report Form by last day of student’s graduation quarter</a:t>
            </a:r>
          </a:p>
        </p:txBody>
      </p:sp>
    </p:spTree>
    <p:extLst>
      <p:ext uri="{BB962C8B-B14F-4D97-AF65-F5344CB8AC3E}">
        <p14:creationId xmlns:p14="http://schemas.microsoft.com/office/powerpoint/2010/main" val="133497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B38C0AF3-C8EB-4A76-913F-446E72CE2817}"/>
              </a:ext>
            </a:extLst>
          </p:cNvPr>
          <p:cNvSpPr txBox="1"/>
          <p:nvPr/>
        </p:nvSpPr>
        <p:spPr>
          <a:xfrm>
            <a:off x="245660" y="2194102"/>
            <a:ext cx="4043708" cy="3908586"/>
          </a:xfrm>
          <a:prstGeom prst="rect">
            <a:avLst/>
          </a:prstGeom>
        </p:spPr>
        <p:txBody>
          <a:bodyPr vert="horz" lIns="91440" tIns="45720" rIns="91440" bIns="45720" rtlCol="0">
            <a:normAutofit/>
          </a:bodyPr>
          <a:lstStyle/>
          <a:p>
            <a:pPr marL="114300" indent="-228600">
              <a:lnSpc>
                <a:spcPct val="90000"/>
              </a:lnSpc>
              <a:spcAft>
                <a:spcPts val="600"/>
              </a:spcAft>
              <a:buFont typeface="Arial" panose="020B0604020202020204" pitchFamily="34" charset="0"/>
              <a:buChar char="•"/>
            </a:pPr>
            <a:endParaRPr lang="en-US" sz="800" i="1" dirty="0"/>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D8341F85-0CB3-4954-8C25-F674D20A88C5}"/>
              </a:ext>
            </a:extLst>
          </p:cNvPr>
          <p:cNvPicPr>
            <a:picLocks noChangeAspect="1"/>
          </p:cNvPicPr>
          <p:nvPr/>
        </p:nvPicPr>
        <p:blipFill>
          <a:blip r:embed="rId2"/>
          <a:stretch>
            <a:fillRect/>
          </a:stretch>
        </p:blipFill>
        <p:spPr>
          <a:xfrm>
            <a:off x="4656382" y="344203"/>
            <a:ext cx="7377526" cy="5441084"/>
          </a:xfrm>
          <a:prstGeom prst="rect">
            <a:avLst/>
          </a:prstGeom>
        </p:spPr>
      </p:pic>
      <p:sp>
        <p:nvSpPr>
          <p:cNvPr id="10" name="TextBox 9">
            <a:extLst>
              <a:ext uri="{FF2B5EF4-FFF2-40B4-BE49-F238E27FC236}">
                <a16:creationId xmlns:a16="http://schemas.microsoft.com/office/drawing/2014/main" id="{4FE33908-7419-4E4F-9455-0F1140DAF95E}"/>
              </a:ext>
            </a:extLst>
          </p:cNvPr>
          <p:cNvSpPr txBox="1"/>
          <p:nvPr/>
        </p:nvSpPr>
        <p:spPr>
          <a:xfrm>
            <a:off x="403752" y="930958"/>
            <a:ext cx="4252630" cy="1015663"/>
          </a:xfrm>
          <a:prstGeom prst="rect">
            <a:avLst/>
          </a:prstGeom>
          <a:noFill/>
        </p:spPr>
        <p:txBody>
          <a:bodyPr wrap="square" rtlCol="0">
            <a:spAutoFit/>
          </a:bodyPr>
          <a:lstStyle/>
          <a:p>
            <a:r>
              <a:rPr lang="en-US" sz="3000" b="1" dirty="0">
                <a:solidFill>
                  <a:srgbClr val="0070C0"/>
                </a:solidFill>
              </a:rPr>
              <a:t>Plan II </a:t>
            </a:r>
            <a:r>
              <a:rPr lang="en-US" sz="2400" dirty="0">
                <a:solidFill>
                  <a:srgbClr val="0070C0"/>
                </a:solidFill>
              </a:rPr>
              <a:t>(comp exam)</a:t>
            </a:r>
          </a:p>
          <a:p>
            <a:r>
              <a:rPr lang="en-US" sz="3000" b="1" dirty="0">
                <a:solidFill>
                  <a:srgbClr val="0070C0"/>
                </a:solidFill>
              </a:rPr>
              <a:t>Final Report Form </a:t>
            </a:r>
            <a:r>
              <a:rPr lang="en-US" sz="2400" dirty="0">
                <a:solidFill>
                  <a:srgbClr val="0070C0"/>
                </a:solidFill>
              </a:rPr>
              <a:t>(FRF)</a:t>
            </a:r>
            <a:endParaRPr lang="en-US" sz="3000" dirty="0">
              <a:solidFill>
                <a:srgbClr val="0070C0"/>
              </a:solidFill>
            </a:endParaRPr>
          </a:p>
        </p:txBody>
      </p:sp>
      <p:sp>
        <p:nvSpPr>
          <p:cNvPr id="11" name="TextBox 10">
            <a:extLst>
              <a:ext uri="{FF2B5EF4-FFF2-40B4-BE49-F238E27FC236}">
                <a16:creationId xmlns:a16="http://schemas.microsoft.com/office/drawing/2014/main" id="{A92F88F5-0656-43EB-80BD-4C74F78337A1}"/>
              </a:ext>
            </a:extLst>
          </p:cNvPr>
          <p:cNvSpPr txBox="1"/>
          <p:nvPr/>
        </p:nvSpPr>
        <p:spPr>
          <a:xfrm>
            <a:off x="761730" y="2194102"/>
            <a:ext cx="3786229" cy="1754326"/>
          </a:xfrm>
          <a:prstGeom prst="rect">
            <a:avLst/>
          </a:prstGeom>
          <a:noFill/>
        </p:spPr>
        <p:txBody>
          <a:bodyPr wrap="none" rtlCol="0">
            <a:spAutoFit/>
          </a:bodyPr>
          <a:lstStyle/>
          <a:p>
            <a:r>
              <a:rPr lang="en-US" dirty="0"/>
              <a:t>DocuSign form, accessed via Collab</a:t>
            </a:r>
          </a:p>
          <a:p>
            <a:endParaRPr lang="en-US" dirty="0"/>
          </a:p>
          <a:p>
            <a:r>
              <a:rPr lang="en-US" dirty="0"/>
              <a:t>There are multiple Final Report Forms </a:t>
            </a:r>
          </a:p>
          <a:p>
            <a:r>
              <a:rPr lang="en-US" dirty="0"/>
              <a:t>in collab. Select the correct form:</a:t>
            </a:r>
          </a:p>
          <a:p>
            <a:endParaRPr lang="en-US" dirty="0"/>
          </a:p>
          <a:p>
            <a:endParaRPr lang="en-US" dirty="0"/>
          </a:p>
        </p:txBody>
      </p:sp>
      <p:pic>
        <p:nvPicPr>
          <p:cNvPr id="16" name="Picture 15">
            <a:extLst>
              <a:ext uri="{FF2B5EF4-FFF2-40B4-BE49-F238E27FC236}">
                <a16:creationId xmlns:a16="http://schemas.microsoft.com/office/drawing/2014/main" id="{F9C87399-A704-4D33-8292-641A4CAAF4B9}"/>
              </a:ext>
            </a:extLst>
          </p:cNvPr>
          <p:cNvPicPr>
            <a:picLocks noChangeAspect="1"/>
          </p:cNvPicPr>
          <p:nvPr/>
        </p:nvPicPr>
        <p:blipFill>
          <a:blip r:embed="rId3"/>
          <a:stretch>
            <a:fillRect/>
          </a:stretch>
        </p:blipFill>
        <p:spPr>
          <a:xfrm>
            <a:off x="867394" y="3581400"/>
            <a:ext cx="3335410" cy="1799184"/>
          </a:xfrm>
          <a:prstGeom prst="rect">
            <a:avLst/>
          </a:prstGeom>
        </p:spPr>
      </p:pic>
    </p:spTree>
    <p:extLst>
      <p:ext uri="{BB962C8B-B14F-4D97-AF65-F5344CB8AC3E}">
        <p14:creationId xmlns:p14="http://schemas.microsoft.com/office/powerpoint/2010/main" val="2848364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76124" y="287027"/>
            <a:ext cx="5024761" cy="686540"/>
          </a:xfrm>
        </p:spPr>
        <p:txBody>
          <a:bodyPr vert="horz" lIns="91440" tIns="45720" rIns="91440" bIns="45720" rtlCol="0" anchor="ctr">
            <a:noAutofit/>
          </a:bodyPr>
          <a:lstStyle/>
          <a:p>
            <a:br>
              <a:rPr lang="en-US" sz="3200" b="1" dirty="0">
                <a:solidFill>
                  <a:srgbClr val="0070C0"/>
                </a:solidFill>
                <a:latin typeface="+mn-lt"/>
              </a:rPr>
            </a:br>
            <a:r>
              <a:rPr lang="en-US" sz="3200" b="1" dirty="0">
                <a:solidFill>
                  <a:srgbClr val="0070C0"/>
                </a:solidFill>
                <a:latin typeface="+mn-lt"/>
              </a:rPr>
              <a:t>Graduation Timeline </a:t>
            </a:r>
            <a:br>
              <a:rPr lang="en-US" sz="3200" b="1" dirty="0">
                <a:solidFill>
                  <a:srgbClr val="0070C0"/>
                </a:solidFill>
                <a:latin typeface="+mn-lt"/>
              </a:rPr>
            </a:br>
            <a:r>
              <a:rPr lang="en-US" sz="3200" b="1" dirty="0">
                <a:solidFill>
                  <a:srgbClr val="0070C0"/>
                </a:solidFill>
                <a:latin typeface="+mn-lt"/>
              </a:rPr>
              <a:t>Plan I</a:t>
            </a:r>
            <a:r>
              <a:rPr lang="en-US" sz="2000" dirty="0">
                <a:solidFill>
                  <a:srgbClr val="0070C0"/>
                </a:solidFill>
                <a:latin typeface="+mn-lt"/>
              </a:rPr>
              <a:t> (Defense &amp; Thesis)</a:t>
            </a:r>
            <a:endParaRPr lang="en-US" sz="3200" i="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B38C0AF3-C8EB-4A76-913F-446E72CE2817}"/>
              </a:ext>
            </a:extLst>
          </p:cNvPr>
          <p:cNvSpPr txBox="1"/>
          <p:nvPr/>
        </p:nvSpPr>
        <p:spPr>
          <a:xfrm>
            <a:off x="245660" y="2194102"/>
            <a:ext cx="4043708" cy="3908586"/>
          </a:xfrm>
          <a:prstGeom prst="rect">
            <a:avLst/>
          </a:prstGeom>
        </p:spPr>
        <p:txBody>
          <a:bodyPr vert="horz" lIns="91440" tIns="45720" rIns="91440" bIns="45720" rtlCol="0">
            <a:normAutofit/>
          </a:bodyPr>
          <a:lstStyle/>
          <a:p>
            <a:pPr marL="114300" indent="-228600">
              <a:lnSpc>
                <a:spcPct val="90000"/>
              </a:lnSpc>
              <a:spcAft>
                <a:spcPts val="600"/>
              </a:spcAft>
              <a:buFont typeface="Arial" panose="020B0604020202020204" pitchFamily="34" charset="0"/>
              <a:buChar char="•"/>
            </a:pPr>
            <a:endParaRPr lang="en-US" sz="800" i="1" dirty="0"/>
          </a:p>
        </p:txBody>
      </p:sp>
      <p:pic>
        <p:nvPicPr>
          <p:cNvPr id="9" name="Picture 8">
            <a:extLst>
              <a:ext uri="{FF2B5EF4-FFF2-40B4-BE49-F238E27FC236}">
                <a16:creationId xmlns:a16="http://schemas.microsoft.com/office/drawing/2014/main" id="{0AD67670-A13B-4A22-A5AB-445CB2BC6792}"/>
              </a:ext>
            </a:extLst>
          </p:cNvPr>
          <p:cNvPicPr/>
          <p:nvPr/>
        </p:nvPicPr>
        <p:blipFill rotWithShape="1">
          <a:blip r:embed="rId2"/>
          <a:srcRect t="10235"/>
          <a:stretch/>
        </p:blipFill>
        <p:spPr bwMode="auto">
          <a:xfrm>
            <a:off x="5445457" y="1686631"/>
            <a:ext cx="6155141" cy="3508478"/>
          </a:xfrm>
          <a:prstGeom prst="rect">
            <a:avLst/>
          </a:prstGeom>
          <a:extLst>
            <a:ext uri="{53640926-AAD7-44D8-BBD7-CCE9431645EC}">
              <a14:shadowObscured xmlns:a14="http://schemas.microsoft.com/office/drawing/2010/main"/>
            </a:ext>
          </a:extLst>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873301ED-0986-41C4-A10A-70594628B6B3}"/>
              </a:ext>
            </a:extLst>
          </p:cNvPr>
          <p:cNvSpPr txBox="1"/>
          <p:nvPr/>
        </p:nvSpPr>
        <p:spPr>
          <a:xfrm>
            <a:off x="76124" y="1501516"/>
            <a:ext cx="4619636" cy="5539978"/>
          </a:xfrm>
          <a:prstGeom prst="rect">
            <a:avLst/>
          </a:prstGeom>
          <a:noFill/>
        </p:spPr>
        <p:txBody>
          <a:bodyPr wrap="square" rtlCol="0">
            <a:spAutoFit/>
          </a:bodyPr>
          <a:lstStyle/>
          <a:p>
            <a:pPr marL="342900" indent="-342900">
              <a:buFont typeface="+mj-lt"/>
              <a:buAutoNum type="arabicPeriod"/>
            </a:pPr>
            <a:r>
              <a:rPr lang="en-US" sz="1600" dirty="0">
                <a:solidFill>
                  <a:srgbClr val="0070C0"/>
                </a:solidFill>
              </a:rPr>
              <a:t>Student enrolls in final quarter/courses</a:t>
            </a:r>
          </a:p>
          <a:p>
            <a:pPr marL="342900" indent="-342900">
              <a:buFont typeface="+mj-lt"/>
              <a:buAutoNum type="arabicPeriod"/>
            </a:pPr>
            <a:r>
              <a:rPr lang="en-US" sz="1600" dirty="0">
                <a:solidFill>
                  <a:srgbClr val="0070C0"/>
                </a:solidFill>
              </a:rPr>
              <a:t>Dept submits APPC in first 3 weeks of the quarter in which they are enrolled in their final course(s)</a:t>
            </a:r>
          </a:p>
          <a:p>
            <a:pPr marL="342900" indent="-342900">
              <a:buFont typeface="+mj-lt"/>
              <a:buAutoNum type="arabicPeriod"/>
            </a:pPr>
            <a:r>
              <a:rPr lang="en-US" sz="1600" dirty="0">
                <a:solidFill>
                  <a:srgbClr val="0070C0"/>
                </a:solidFill>
              </a:rPr>
              <a:t>Student/Dept submits the committee for approval at least 2 weeks prior to their defense AND before the student’s Preliminary Thesis Review with GAA</a:t>
            </a:r>
          </a:p>
          <a:p>
            <a:pPr marL="342900" indent="-342900">
              <a:buFont typeface="+mj-lt"/>
              <a:buAutoNum type="arabicPeriod"/>
            </a:pPr>
            <a:r>
              <a:rPr lang="en-US" sz="1600" dirty="0">
                <a:solidFill>
                  <a:srgbClr val="0070C0"/>
                </a:solidFill>
              </a:rPr>
              <a:t>Student works with committee to schedule defense</a:t>
            </a:r>
          </a:p>
          <a:p>
            <a:pPr marL="342900" indent="-342900">
              <a:buFont typeface="+mj-lt"/>
              <a:buAutoNum type="arabicPeriod"/>
            </a:pPr>
            <a:r>
              <a:rPr lang="en-US" sz="1600" dirty="0">
                <a:solidFill>
                  <a:srgbClr val="0070C0"/>
                </a:solidFill>
              </a:rPr>
              <a:t>Student meets with GAA for review of Thesis &amp; discussion of paperwork deadlines</a:t>
            </a:r>
          </a:p>
          <a:p>
            <a:pPr marL="342900" indent="-342900">
              <a:buFont typeface="+mj-lt"/>
              <a:buAutoNum type="arabicPeriod"/>
            </a:pPr>
            <a:r>
              <a:rPr lang="en-US" sz="1600" dirty="0">
                <a:solidFill>
                  <a:srgbClr val="0070C0"/>
                </a:solidFill>
              </a:rPr>
              <a:t>Dept submits the Final Report Form via DocuSign a day or two prior to the scheduled defense</a:t>
            </a:r>
          </a:p>
          <a:p>
            <a:pPr marL="342900" indent="-342900">
              <a:buFont typeface="+mj-lt"/>
              <a:buAutoNum type="arabicPeriod"/>
            </a:pPr>
            <a:r>
              <a:rPr lang="en-US" sz="1600" dirty="0">
                <a:solidFill>
                  <a:srgbClr val="0070C0"/>
                </a:solidFill>
              </a:rPr>
              <a:t>Student defends</a:t>
            </a:r>
          </a:p>
          <a:p>
            <a:pPr marL="342900" indent="-342900">
              <a:buFont typeface="+mj-lt"/>
              <a:buAutoNum type="arabicPeriod"/>
            </a:pPr>
            <a:r>
              <a:rPr lang="en-US" sz="1600" dirty="0">
                <a:solidFill>
                  <a:srgbClr val="0070C0"/>
                </a:solidFill>
              </a:rPr>
              <a:t>Student ensures </a:t>
            </a:r>
            <a:r>
              <a:rPr lang="en-US" sz="1600" b="1" u="sng" dirty="0">
                <a:solidFill>
                  <a:srgbClr val="0070C0"/>
                </a:solidFill>
              </a:rPr>
              <a:t>all </a:t>
            </a:r>
            <a:r>
              <a:rPr lang="en-US" sz="1600" dirty="0">
                <a:solidFill>
                  <a:srgbClr val="0070C0"/>
                </a:solidFill>
              </a:rPr>
              <a:t>graduation-related documents have been submitted by the deadline</a:t>
            </a:r>
          </a:p>
          <a:p>
            <a:pPr marL="342900" indent="-342900">
              <a:buFont typeface="+mj-lt"/>
              <a:buAutoNum type="arabicPeriod"/>
            </a:pPr>
            <a:r>
              <a:rPr lang="en-US" sz="1600" dirty="0">
                <a:solidFill>
                  <a:srgbClr val="0070C0"/>
                </a:solidFill>
              </a:rPr>
              <a:t>GAA performs the Final Document Review &amp; notifies student of thesis/paperwork status via email. </a:t>
            </a:r>
            <a:r>
              <a:rPr lang="en-US" sz="1400" i="1" dirty="0">
                <a:solidFill>
                  <a:srgbClr val="0070C0"/>
                </a:solidFill>
              </a:rPr>
              <a:t>Note: we do not meet with the student</a:t>
            </a:r>
          </a:p>
          <a:p>
            <a:pPr marL="342900" indent="-342900">
              <a:buFont typeface="+mj-lt"/>
              <a:buAutoNum type="arabicPeriod"/>
            </a:pPr>
            <a:r>
              <a:rPr lang="en-US" sz="1600" dirty="0">
                <a:solidFill>
                  <a:srgbClr val="0070C0"/>
                </a:solidFill>
              </a:rPr>
              <a:t>GAA processes degree in the weeks after grades close</a:t>
            </a:r>
          </a:p>
          <a:p>
            <a:endParaRPr lang="en-US" dirty="0"/>
          </a:p>
        </p:txBody>
      </p:sp>
    </p:spTree>
    <p:extLst>
      <p:ext uri="{BB962C8B-B14F-4D97-AF65-F5344CB8AC3E}">
        <p14:creationId xmlns:p14="http://schemas.microsoft.com/office/powerpoint/2010/main" val="205898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687011" y="217714"/>
            <a:ext cx="4620584" cy="1914410"/>
          </a:xfrm>
        </p:spPr>
        <p:txBody>
          <a:bodyPr>
            <a:normAutofit/>
          </a:bodyPr>
          <a:lstStyle/>
          <a:p>
            <a:pPr algn="l"/>
            <a:r>
              <a:rPr lang="en-US" b="1" dirty="0">
                <a:solidFill>
                  <a:srgbClr val="0070C0"/>
                </a:solidFill>
                <a:latin typeface="+mn-lt"/>
              </a:rPr>
              <a:t>Application to Candidacy</a:t>
            </a:r>
          </a:p>
        </p:txBody>
      </p:sp>
      <p:sp>
        <p:nvSpPr>
          <p:cNvPr id="3" name="Subtitle 2">
            <a:extLst>
              <a:ext uri="{FF2B5EF4-FFF2-40B4-BE49-F238E27FC236}">
                <a16:creationId xmlns:a16="http://schemas.microsoft.com/office/drawing/2014/main" id="{44DBF92F-F48C-4D9D-9106-600743C4A38D}"/>
              </a:ext>
            </a:extLst>
          </p:cNvPr>
          <p:cNvSpPr>
            <a:spLocks noGrp="1"/>
          </p:cNvSpPr>
          <p:nvPr>
            <p:ph type="subTitle" idx="1"/>
          </p:nvPr>
        </p:nvSpPr>
        <p:spPr>
          <a:xfrm>
            <a:off x="346554" y="2424876"/>
            <a:ext cx="5879613" cy="4215410"/>
          </a:xfrm>
        </p:spPr>
        <p:txBody>
          <a:bodyPr>
            <a:normAutofit/>
          </a:bodyPr>
          <a:lstStyle/>
          <a:p>
            <a:r>
              <a:rPr lang="en-US" dirty="0">
                <a:solidFill>
                  <a:srgbClr val="0070C0"/>
                </a:solidFill>
              </a:rPr>
              <a:t>This is the department’s confirmation that the student has completed all courses towards the master’s degree, or is currently enrolled in the final course</a:t>
            </a:r>
            <a:r>
              <a:rPr lang="en-US" sz="1800" dirty="0">
                <a:solidFill>
                  <a:srgbClr val="0070C0"/>
                </a:solidFill>
              </a:rPr>
              <a:t>(</a:t>
            </a:r>
            <a:r>
              <a:rPr lang="en-US" dirty="0">
                <a:solidFill>
                  <a:srgbClr val="0070C0"/>
                </a:solidFill>
              </a:rPr>
              <a:t>s</a:t>
            </a:r>
            <a:r>
              <a:rPr lang="en-US" sz="1800" dirty="0">
                <a:solidFill>
                  <a:srgbClr val="0070C0"/>
                </a:solidFill>
              </a:rPr>
              <a:t>)</a:t>
            </a:r>
            <a:r>
              <a:rPr lang="en-US" dirty="0">
                <a:solidFill>
                  <a:srgbClr val="0070C0"/>
                </a:solidFill>
              </a:rPr>
              <a:t> towards the master’s degree</a:t>
            </a:r>
          </a:p>
          <a:p>
            <a:endParaRPr lang="en-US" sz="1800" b="1" dirty="0">
              <a:solidFill>
                <a:srgbClr val="0070C0"/>
              </a:solidFill>
            </a:endParaRPr>
          </a:p>
          <a:p>
            <a:r>
              <a:rPr lang="en-US" sz="3200" b="1" dirty="0">
                <a:solidFill>
                  <a:srgbClr val="0070C0"/>
                </a:solidFill>
              </a:rPr>
              <a:t>What is left to complete?</a:t>
            </a:r>
          </a:p>
          <a:p>
            <a:endParaRPr lang="en-US" sz="1000" b="1" dirty="0">
              <a:solidFill>
                <a:srgbClr val="0070C0"/>
              </a:solidFill>
            </a:endParaRPr>
          </a:p>
          <a:p>
            <a:pPr marL="1371600" lvl="2" indent="-457200" algn="l">
              <a:buBlip>
                <a:blip r:embed="rId2"/>
              </a:buBlip>
            </a:pPr>
            <a:r>
              <a:rPr lang="en-US" b="1" dirty="0">
                <a:solidFill>
                  <a:srgbClr val="0070C0"/>
                </a:solidFill>
              </a:rPr>
              <a:t>Defense &amp; Thesis </a:t>
            </a:r>
            <a:r>
              <a:rPr lang="en-US" dirty="0">
                <a:solidFill>
                  <a:srgbClr val="0070C0"/>
                </a:solidFill>
              </a:rPr>
              <a:t>(for Plan I &amp; III students)</a:t>
            </a:r>
          </a:p>
          <a:p>
            <a:pPr lvl="4" algn="l"/>
            <a:r>
              <a:rPr lang="en-US" b="1" i="1" dirty="0">
                <a:solidFill>
                  <a:srgbClr val="0070C0"/>
                </a:solidFill>
              </a:rPr>
              <a:t>or</a:t>
            </a:r>
          </a:p>
          <a:p>
            <a:pPr marL="1371600" lvl="2" indent="-457200" algn="l">
              <a:buBlip>
                <a:blip r:embed="rId2"/>
              </a:buBlip>
            </a:pPr>
            <a:r>
              <a:rPr lang="en-US" b="1" dirty="0">
                <a:solidFill>
                  <a:srgbClr val="0070C0"/>
                </a:solidFill>
              </a:rPr>
              <a:t>Comp Exam </a:t>
            </a:r>
            <a:r>
              <a:rPr lang="en-US" dirty="0">
                <a:solidFill>
                  <a:srgbClr val="0070C0"/>
                </a:solidFill>
              </a:rPr>
              <a:t>(for Plan II students)</a:t>
            </a:r>
          </a:p>
        </p:txBody>
      </p:sp>
      <p:pic>
        <p:nvPicPr>
          <p:cNvPr id="5" name="Picture 2" descr="10 Poor Study Habits to Avoid - Tips for Effective Studying">
            <a:extLst>
              <a:ext uri="{FF2B5EF4-FFF2-40B4-BE49-F238E27FC236}">
                <a16:creationId xmlns:a16="http://schemas.microsoft.com/office/drawing/2014/main" id="{67462E17-5478-4775-ACE1-6F24FF46E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55" r="18442" b="-2"/>
          <a:stretch/>
        </p:blipFill>
        <p:spPr bwMode="auto">
          <a:xfrm>
            <a:off x="6237924"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92902" y="2742460"/>
            <a:ext cx="5024761" cy="686540"/>
          </a:xfrm>
        </p:spPr>
        <p:txBody>
          <a:bodyPr vert="horz" lIns="91440" tIns="45720" rIns="91440" bIns="45720" rtlCol="0" anchor="ctr">
            <a:normAutofit fontScale="90000"/>
          </a:bodyPr>
          <a:lstStyle/>
          <a:p>
            <a:pPr algn="l"/>
            <a:r>
              <a:rPr lang="en-US" sz="4400" b="1" dirty="0">
                <a:solidFill>
                  <a:srgbClr val="0070C0"/>
                </a:solidFill>
                <a:latin typeface="+mn-lt"/>
              </a:rPr>
              <a:t>Plan I: </a:t>
            </a:r>
            <a:br>
              <a:rPr lang="en-US" sz="4400" b="1" dirty="0">
                <a:solidFill>
                  <a:srgbClr val="0070C0"/>
                </a:solidFill>
                <a:latin typeface="+mn-lt"/>
              </a:rPr>
            </a:br>
            <a:r>
              <a:rPr lang="en-US" sz="4400" b="1" dirty="0">
                <a:solidFill>
                  <a:srgbClr val="0070C0"/>
                </a:solidFill>
                <a:latin typeface="+mn-lt"/>
              </a:rPr>
              <a:t>Defense &amp; Thesis </a:t>
            </a:r>
            <a:br>
              <a:rPr lang="en-US" sz="4400" b="1" dirty="0">
                <a:solidFill>
                  <a:srgbClr val="0070C0"/>
                </a:solidFill>
                <a:latin typeface="+mn-lt"/>
              </a:rPr>
            </a:br>
            <a:br>
              <a:rPr lang="en-US" sz="4400" b="1" dirty="0">
                <a:solidFill>
                  <a:srgbClr val="0070C0"/>
                </a:solidFill>
                <a:latin typeface="+mn-lt"/>
              </a:rPr>
            </a:br>
            <a:r>
              <a:rPr lang="en-US" sz="4400" b="1" dirty="0">
                <a:solidFill>
                  <a:srgbClr val="0070C0"/>
                </a:solidFill>
                <a:latin typeface="+mn-lt"/>
              </a:rPr>
              <a:t>Final Report Form</a:t>
            </a:r>
            <a:endParaRPr lang="en-US" sz="4400" b="1" i="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B38C0AF3-C8EB-4A76-913F-446E72CE2817}"/>
              </a:ext>
            </a:extLst>
          </p:cNvPr>
          <p:cNvSpPr txBox="1"/>
          <p:nvPr/>
        </p:nvSpPr>
        <p:spPr>
          <a:xfrm>
            <a:off x="245660" y="2194102"/>
            <a:ext cx="4043708" cy="3908586"/>
          </a:xfrm>
          <a:prstGeom prst="rect">
            <a:avLst/>
          </a:prstGeom>
        </p:spPr>
        <p:txBody>
          <a:bodyPr vert="horz" lIns="91440" tIns="45720" rIns="91440" bIns="45720" rtlCol="0">
            <a:normAutofit/>
          </a:bodyPr>
          <a:lstStyle/>
          <a:p>
            <a:pPr marL="114300" indent="-228600">
              <a:lnSpc>
                <a:spcPct val="90000"/>
              </a:lnSpc>
              <a:spcAft>
                <a:spcPts val="600"/>
              </a:spcAft>
              <a:buFont typeface="Arial" panose="020B0604020202020204" pitchFamily="34" charset="0"/>
              <a:buChar char="•"/>
            </a:pPr>
            <a:endParaRPr lang="en-US" sz="800" i="1" dirty="0"/>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873301ED-0986-41C4-A10A-70594628B6B3}"/>
              </a:ext>
            </a:extLst>
          </p:cNvPr>
          <p:cNvSpPr txBox="1"/>
          <p:nvPr/>
        </p:nvSpPr>
        <p:spPr>
          <a:xfrm>
            <a:off x="245660" y="2428536"/>
            <a:ext cx="4361851" cy="800219"/>
          </a:xfrm>
          <a:prstGeom prst="rect">
            <a:avLst/>
          </a:prstGeom>
          <a:noFill/>
        </p:spPr>
        <p:txBody>
          <a:bodyPr wrap="square" rtlCol="0">
            <a:spAutoFit/>
          </a:bodyPr>
          <a:lstStyle/>
          <a:p>
            <a:endParaRPr lang="en-US" sz="2800" dirty="0">
              <a:solidFill>
                <a:srgbClr val="0070C0"/>
              </a:solidFill>
            </a:endParaRPr>
          </a:p>
          <a:p>
            <a:endParaRPr lang="en-US" dirty="0"/>
          </a:p>
        </p:txBody>
      </p:sp>
      <p:pic>
        <p:nvPicPr>
          <p:cNvPr id="10" name="Picture 9">
            <a:extLst>
              <a:ext uri="{FF2B5EF4-FFF2-40B4-BE49-F238E27FC236}">
                <a16:creationId xmlns:a16="http://schemas.microsoft.com/office/drawing/2014/main" id="{2A4EB40F-4FF7-4E9A-AA6C-BD926C6C757D}"/>
              </a:ext>
            </a:extLst>
          </p:cNvPr>
          <p:cNvPicPr>
            <a:picLocks noChangeAspect="1"/>
          </p:cNvPicPr>
          <p:nvPr/>
        </p:nvPicPr>
        <p:blipFill rotWithShape="1">
          <a:blip r:embed="rId2"/>
          <a:srcRect t="5035"/>
          <a:stretch/>
        </p:blipFill>
        <p:spPr>
          <a:xfrm>
            <a:off x="4405152" y="-1"/>
            <a:ext cx="7693946" cy="6858000"/>
          </a:xfrm>
          <a:prstGeom prst="rect">
            <a:avLst/>
          </a:prstGeom>
        </p:spPr>
      </p:pic>
    </p:spTree>
    <p:extLst>
      <p:ext uri="{BB962C8B-B14F-4D97-AF65-F5344CB8AC3E}">
        <p14:creationId xmlns:p14="http://schemas.microsoft.com/office/powerpoint/2010/main" val="344432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hy You Should Always Ask Questions At The End Of An Interview - Adria  Solutions">
            <a:extLst>
              <a:ext uri="{FF2B5EF4-FFF2-40B4-BE49-F238E27FC236}">
                <a16:creationId xmlns:a16="http://schemas.microsoft.com/office/drawing/2014/main" id="{F929904F-B699-49AC-B703-716190C6F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98" t="9091" r="11976" b="1"/>
          <a:stretch/>
        </p:blipFill>
        <p:spPr bwMode="auto">
          <a:xfrm>
            <a:off x="3523485"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225638" y="2134161"/>
            <a:ext cx="5863905" cy="4322092"/>
          </a:xfrm>
        </p:spPr>
        <p:txBody>
          <a:bodyPr anchor="b">
            <a:normAutofit fontScale="90000"/>
          </a:bodyPr>
          <a:lstStyle/>
          <a:p>
            <a:r>
              <a:rPr lang="en-US" sz="4800" b="1" i="1" dirty="0"/>
              <a:t>Questions? </a:t>
            </a:r>
            <a:br>
              <a:rPr lang="en-US" sz="4800" b="1" i="1" dirty="0"/>
            </a:br>
            <a:br>
              <a:rPr lang="en-US" sz="4800" b="1" i="1" dirty="0"/>
            </a:br>
            <a:r>
              <a:rPr lang="en-US" sz="2800" b="1" i="1" dirty="0"/>
              <a:t>Please contact the Graduate Academic Affairs  Advisor assigned to your department: </a:t>
            </a:r>
            <a:br>
              <a:rPr lang="en-US" sz="2800" b="1" i="1" dirty="0"/>
            </a:br>
            <a:br>
              <a:rPr lang="en-US" sz="2800" b="1" i="1" dirty="0"/>
            </a:br>
            <a:r>
              <a:rPr lang="en-US" sz="2800" b="1" i="1" dirty="0"/>
              <a:t>Kelsey Darvin (BIO, ECE, SE, SIO)</a:t>
            </a:r>
            <a:br>
              <a:rPr lang="en-US" sz="2800" b="1" i="1" dirty="0"/>
            </a:br>
            <a:br>
              <a:rPr lang="en-US" sz="2800" b="1" i="1" dirty="0"/>
            </a:br>
            <a:r>
              <a:rPr lang="en-US" sz="2800" b="1" i="1" dirty="0"/>
              <a:t>Karen Villavicencio (BENG, CENG, NENG, CSE)</a:t>
            </a:r>
            <a:br>
              <a:rPr lang="en-US" sz="2800" b="1" i="1" dirty="0"/>
            </a:br>
            <a:br>
              <a:rPr lang="en-US" sz="2800" b="1" i="1" dirty="0"/>
            </a:br>
            <a:r>
              <a:rPr lang="en-US" sz="2800" b="1" i="1" dirty="0"/>
              <a:t>Kim McCusker (all others)</a:t>
            </a:r>
            <a:endParaRPr lang="en-US" sz="4800" b="1" i="1"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230E658A-157C-43CA-86F3-47202F5966D1}"/>
              </a:ext>
            </a:extLst>
          </p:cNvPr>
          <p:cNvSpPr txBox="1"/>
          <p:nvPr/>
        </p:nvSpPr>
        <p:spPr>
          <a:xfrm>
            <a:off x="481029" y="519729"/>
            <a:ext cx="704088" cy="33693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380797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1946406" y="604603"/>
            <a:ext cx="9243564" cy="719694"/>
          </a:xfrm>
        </p:spPr>
        <p:txBody>
          <a:bodyPr anchor="b">
            <a:normAutofit fontScale="90000"/>
          </a:bodyPr>
          <a:lstStyle/>
          <a:p>
            <a:pPr algn="l"/>
            <a:r>
              <a:rPr lang="en-US" sz="4800" b="1" dirty="0">
                <a:solidFill>
                  <a:srgbClr val="0070C0"/>
                </a:solidFill>
                <a:latin typeface="+mn-lt"/>
              </a:rPr>
              <a:t>Timing: Advancement/Graduation</a:t>
            </a:r>
          </a:p>
        </p:txBody>
      </p:sp>
      <p:sp>
        <p:nvSpPr>
          <p:cNvPr id="3" name="Subtitle 2">
            <a:extLst>
              <a:ext uri="{FF2B5EF4-FFF2-40B4-BE49-F238E27FC236}">
                <a16:creationId xmlns:a16="http://schemas.microsoft.com/office/drawing/2014/main" id="{44DBF92F-F48C-4D9D-9106-600743C4A38D}"/>
              </a:ext>
            </a:extLst>
          </p:cNvPr>
          <p:cNvSpPr>
            <a:spLocks noGrp="1"/>
          </p:cNvSpPr>
          <p:nvPr>
            <p:ph type="subTitle" idx="1"/>
          </p:nvPr>
        </p:nvSpPr>
        <p:spPr>
          <a:xfrm>
            <a:off x="188146" y="1661457"/>
            <a:ext cx="5719709" cy="4399709"/>
          </a:xfrm>
        </p:spPr>
        <p:txBody>
          <a:bodyPr>
            <a:normAutofit/>
          </a:bodyPr>
          <a:lstStyle/>
          <a:p>
            <a:pPr marL="457200" indent="-457200" algn="l">
              <a:buBlip>
                <a:blip r:embed="rId2"/>
              </a:buBlip>
            </a:pPr>
            <a:r>
              <a:rPr lang="en-US" sz="1800" b="1" dirty="0">
                <a:solidFill>
                  <a:srgbClr val="0070C0"/>
                </a:solidFill>
              </a:rPr>
              <a:t>The vast majority of academic master’s students advance &amp; graduate in the same quarter. </a:t>
            </a:r>
          </a:p>
          <a:p>
            <a:pPr marL="457200" indent="-457200" algn="l">
              <a:buBlip>
                <a:blip r:embed="rId2"/>
              </a:buBlip>
            </a:pPr>
            <a:r>
              <a:rPr lang="en-US" sz="1800" b="1" dirty="0">
                <a:solidFill>
                  <a:srgbClr val="0070C0"/>
                </a:solidFill>
              </a:rPr>
              <a:t>Degree completion paperwork is a two-step process:</a:t>
            </a:r>
          </a:p>
          <a:p>
            <a:pPr marL="914400" lvl="1" indent="-457200" algn="l">
              <a:buFont typeface="+mj-lt"/>
              <a:buAutoNum type="arabicPeriod"/>
            </a:pPr>
            <a:r>
              <a:rPr lang="en-US" sz="1600" b="1" u="sng" dirty="0">
                <a:solidFill>
                  <a:srgbClr val="0070C0"/>
                </a:solidFill>
              </a:rPr>
              <a:t>Advance: </a:t>
            </a:r>
            <a:r>
              <a:rPr lang="en-US" sz="1600" b="1" dirty="0">
                <a:solidFill>
                  <a:srgbClr val="0070C0"/>
                </a:solidFill>
              </a:rPr>
              <a:t>Application to Candidacy (APPC) due 3</a:t>
            </a:r>
            <a:r>
              <a:rPr lang="en-US" sz="1600" b="1" baseline="30000" dirty="0">
                <a:solidFill>
                  <a:srgbClr val="0070C0"/>
                </a:solidFill>
              </a:rPr>
              <a:t>rd</a:t>
            </a:r>
            <a:r>
              <a:rPr lang="en-US" sz="1600" b="1" dirty="0">
                <a:solidFill>
                  <a:srgbClr val="0070C0"/>
                </a:solidFill>
              </a:rPr>
              <a:t> Friday of the quarter</a:t>
            </a:r>
          </a:p>
          <a:p>
            <a:pPr marL="914400" lvl="1" indent="-457200" algn="l">
              <a:buFont typeface="+mj-lt"/>
              <a:buAutoNum type="arabicPeriod"/>
            </a:pPr>
            <a:r>
              <a:rPr lang="en-US" sz="1600" b="1" u="sng" dirty="0">
                <a:solidFill>
                  <a:srgbClr val="0070C0"/>
                </a:solidFill>
              </a:rPr>
              <a:t>Graduate</a:t>
            </a:r>
            <a:r>
              <a:rPr lang="en-US" sz="1600" b="1" dirty="0">
                <a:solidFill>
                  <a:srgbClr val="0070C0"/>
                </a:solidFill>
              </a:rPr>
              <a:t>: Final Report Form (FRF) due last day of the quarter</a:t>
            </a:r>
          </a:p>
          <a:p>
            <a:pPr marL="457200" indent="-457200" algn="l">
              <a:buBlip>
                <a:blip r:embed="rId2"/>
              </a:buBlip>
            </a:pPr>
            <a:r>
              <a:rPr lang="en-US" sz="1800" b="1" dirty="0">
                <a:solidFill>
                  <a:srgbClr val="0070C0"/>
                </a:solidFill>
              </a:rPr>
              <a:t>Students completing their requirements via a defense &amp; thesis sometimes take more time in between advancement and graduation to work on this</a:t>
            </a:r>
          </a:p>
          <a:p>
            <a:pPr marL="457200" indent="-457200" algn="l">
              <a:buBlip>
                <a:blip r:embed="rId2"/>
              </a:buBlip>
            </a:pPr>
            <a:r>
              <a:rPr lang="en-US" sz="1800" b="1" dirty="0">
                <a:solidFill>
                  <a:srgbClr val="0070C0"/>
                </a:solidFill>
              </a:rPr>
              <a:t>No time limits for master’s degree completion</a:t>
            </a:r>
          </a:p>
          <a:p>
            <a:pPr marL="457200" indent="-457200" algn="l">
              <a:buBlip>
                <a:blip r:embed="rId2"/>
              </a:buBlip>
            </a:pPr>
            <a:r>
              <a:rPr lang="en-US" sz="1800" b="1" dirty="0">
                <a:solidFill>
                  <a:srgbClr val="0070C0"/>
                </a:solidFill>
              </a:rPr>
              <a:t>Graduating student who advanced &gt;5 years ago &amp; hasn’t been enrolled since?  Please consult with a Graduate Academic Affairs Advisor, as an additional step may be required.</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a:extLst>
              <a:ext uri="{FF2B5EF4-FFF2-40B4-BE49-F238E27FC236}">
                <a16:creationId xmlns:a16="http://schemas.microsoft.com/office/drawing/2014/main" id="{6731AF8E-7465-4662-894B-24C809EC1D42}"/>
              </a:ext>
            </a:extLst>
          </p:cNvPr>
          <p:cNvSpPr txBox="1"/>
          <p:nvPr/>
        </p:nvSpPr>
        <p:spPr>
          <a:xfrm>
            <a:off x="335560" y="625683"/>
            <a:ext cx="1090568" cy="369332"/>
          </a:xfrm>
          <a:prstGeom prst="rect">
            <a:avLst/>
          </a:prstGeom>
          <a:solidFill>
            <a:schemeClr val="bg1"/>
          </a:solidFill>
        </p:spPr>
        <p:txBody>
          <a:bodyPr wrap="square" rtlCol="0">
            <a:spAutoFit/>
          </a:bodyPr>
          <a:lstStyle/>
          <a:p>
            <a:endParaRPr lang="en-US" dirty="0"/>
          </a:p>
        </p:txBody>
      </p:sp>
      <p:pic>
        <p:nvPicPr>
          <p:cNvPr id="11" name="Picture 10" descr="Events — Lily Tang Photography">
            <a:extLst>
              <a:ext uri="{FF2B5EF4-FFF2-40B4-BE49-F238E27FC236}">
                <a16:creationId xmlns:a16="http://schemas.microsoft.com/office/drawing/2014/main" id="{C2C1E6BE-0D85-4D72-83E0-57120E6D4438}"/>
              </a:ext>
            </a:extLst>
          </p:cNvPr>
          <p:cNvPicPr>
            <a:picLocks noChangeAspect="1"/>
          </p:cNvPicPr>
          <p:nvPr/>
        </p:nvPicPr>
        <p:blipFill rotWithShape="1">
          <a:blip r:embed="rId3">
            <a:extLst>
              <a:ext uri="{28A0092B-C50C-407E-A947-70E740481C1C}">
                <a14:useLocalDpi xmlns:a14="http://schemas.microsoft.com/office/drawing/2010/main" val="0"/>
              </a:ext>
            </a:extLst>
          </a:blip>
          <a:srcRect l="8437" t="37737" r="35895"/>
          <a:stretch/>
        </p:blipFill>
        <p:spPr bwMode="auto">
          <a:xfrm>
            <a:off x="6396814" y="1779163"/>
            <a:ext cx="5795186" cy="4188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97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6" name="Picture 12" descr="General Requirements and Deadlines | NYU Tandon School of Engineering">
            <a:extLst>
              <a:ext uri="{FF2B5EF4-FFF2-40B4-BE49-F238E27FC236}">
                <a16:creationId xmlns:a16="http://schemas.microsoft.com/office/drawing/2014/main" id="{551A2549-7D5C-464C-A55F-F78A969EB4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92" r="6444"/>
          <a:stretch/>
        </p:blipFill>
        <p:spPr bwMode="auto">
          <a:xfrm>
            <a:off x="0" y="0"/>
            <a:ext cx="5318484" cy="6858000"/>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5551233" y="1569168"/>
            <a:ext cx="6404970" cy="684946"/>
          </a:xfrm>
        </p:spPr>
        <p:txBody>
          <a:bodyPr anchor="b">
            <a:noAutofit/>
          </a:bodyPr>
          <a:lstStyle/>
          <a:p>
            <a:r>
              <a:rPr lang="en-US" sz="3200" b="1" dirty="0">
                <a:solidFill>
                  <a:srgbClr val="0070C0"/>
                </a:solidFill>
                <a:latin typeface="+mn-lt"/>
              </a:rPr>
              <a:t>The APPC deadline </a:t>
            </a:r>
            <a:br>
              <a:rPr lang="en-US" sz="3200" b="1" dirty="0">
                <a:solidFill>
                  <a:srgbClr val="0070C0"/>
                </a:solidFill>
                <a:latin typeface="+mn-lt"/>
              </a:rPr>
            </a:br>
            <a:r>
              <a:rPr lang="en-US" sz="2400" dirty="0">
                <a:solidFill>
                  <a:srgbClr val="0070C0"/>
                </a:solidFill>
                <a:latin typeface="+mn-lt"/>
              </a:rPr>
              <a:t>and many other important dates and deadlines are found on the Registrar’s Calendar here: </a:t>
            </a:r>
            <a:r>
              <a:rPr lang="en-US" sz="1600" i="1" dirty="0">
                <a:solidFill>
                  <a:srgbClr val="0070C0"/>
                </a:solidFill>
                <a:latin typeface="+mn-lt"/>
                <a:hlinkClick r:id="rId3"/>
              </a:rPr>
              <a:t>https://blink.ucsd.edu/instructors/courses/enrollment/calendars/2022.html</a:t>
            </a:r>
            <a:br>
              <a:rPr lang="en-US" sz="2400" i="1" dirty="0">
                <a:solidFill>
                  <a:srgbClr val="0070C0"/>
                </a:solidFill>
                <a:latin typeface="+mn-lt"/>
              </a:rPr>
            </a:br>
            <a:endParaRPr lang="en-US" sz="3200" i="1" dirty="0">
              <a:solidFill>
                <a:srgbClr val="0070C0"/>
              </a:solidFill>
              <a:latin typeface="+mn-lt"/>
            </a:endParaRPr>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A5E47F8B-98E0-4BD2-9DF8-A720AC97B769}"/>
              </a:ext>
            </a:extLst>
          </p:cNvPr>
          <p:cNvSpPr txBox="1"/>
          <p:nvPr/>
        </p:nvSpPr>
        <p:spPr>
          <a:xfrm>
            <a:off x="5776110" y="5445157"/>
            <a:ext cx="5178582" cy="815608"/>
          </a:xfrm>
          <a:prstGeom prst="rect">
            <a:avLst/>
          </a:prstGeom>
          <a:noFill/>
        </p:spPr>
        <p:txBody>
          <a:bodyPr wrap="square" rtlCol="0">
            <a:spAutoFit/>
          </a:bodyPr>
          <a:lstStyle/>
          <a:p>
            <a:pPr algn="ctr"/>
            <a:r>
              <a:rPr lang="en-US" i="1" dirty="0">
                <a:solidFill>
                  <a:srgbClr val="0070C0"/>
                </a:solidFill>
              </a:rPr>
              <a:t>Mark your calendar! The 3</a:t>
            </a:r>
            <a:r>
              <a:rPr lang="en-US" i="1" baseline="30000" dirty="0">
                <a:solidFill>
                  <a:srgbClr val="0070C0"/>
                </a:solidFill>
              </a:rPr>
              <a:t>rd</a:t>
            </a:r>
            <a:r>
              <a:rPr lang="en-US" i="1" dirty="0">
                <a:solidFill>
                  <a:srgbClr val="0070C0"/>
                </a:solidFill>
              </a:rPr>
              <a:t> Friday of each quarter.</a:t>
            </a:r>
          </a:p>
          <a:p>
            <a:pPr algn="ctr"/>
            <a:endParaRPr lang="en-US" sz="1050" i="1" dirty="0">
              <a:solidFill>
                <a:srgbClr val="0070C0"/>
              </a:solidFill>
            </a:endParaRPr>
          </a:p>
          <a:p>
            <a:pPr algn="ctr"/>
            <a:r>
              <a:rPr lang="en-US" i="1" dirty="0">
                <a:solidFill>
                  <a:srgbClr val="0070C0"/>
                </a:solidFill>
              </a:rPr>
              <a:t> But please submit your APPC’s earlier, if you can!</a:t>
            </a:r>
          </a:p>
        </p:txBody>
      </p:sp>
      <p:pic>
        <p:nvPicPr>
          <p:cNvPr id="6" name="Picture 5">
            <a:extLst>
              <a:ext uri="{FF2B5EF4-FFF2-40B4-BE49-F238E27FC236}">
                <a16:creationId xmlns:a16="http://schemas.microsoft.com/office/drawing/2014/main" id="{E8C889B3-88C6-4C63-8FD7-2ED50DB1AAB3}"/>
              </a:ext>
            </a:extLst>
          </p:cNvPr>
          <p:cNvPicPr>
            <a:picLocks noChangeAspect="1"/>
          </p:cNvPicPr>
          <p:nvPr/>
        </p:nvPicPr>
        <p:blipFill>
          <a:blip r:embed="rId4"/>
          <a:stretch>
            <a:fillRect/>
          </a:stretch>
        </p:blipFill>
        <p:spPr>
          <a:xfrm>
            <a:off x="5496010" y="2173340"/>
            <a:ext cx="6515416" cy="2816119"/>
          </a:xfrm>
          <a:prstGeom prst="rect">
            <a:avLst/>
          </a:prstGeom>
        </p:spPr>
      </p:pic>
    </p:spTree>
    <p:extLst>
      <p:ext uri="{BB962C8B-B14F-4D97-AF65-F5344CB8AC3E}">
        <p14:creationId xmlns:p14="http://schemas.microsoft.com/office/powerpoint/2010/main" val="29712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217216" y="242596"/>
            <a:ext cx="6088257" cy="708755"/>
          </a:xfrm>
        </p:spPr>
        <p:txBody>
          <a:bodyPr>
            <a:noAutofit/>
          </a:bodyPr>
          <a:lstStyle/>
          <a:p>
            <a:r>
              <a:rPr lang="en-US" sz="4000" b="1" dirty="0">
                <a:solidFill>
                  <a:srgbClr val="0070C0"/>
                </a:solidFill>
              </a:rPr>
              <a:t> </a:t>
            </a:r>
            <a:r>
              <a:rPr lang="en-US" sz="4000" b="1" dirty="0">
                <a:solidFill>
                  <a:srgbClr val="0070C0"/>
                </a:solidFill>
                <a:latin typeface="+mn-lt"/>
              </a:rPr>
              <a:t>Missed the APPC deadline?</a:t>
            </a:r>
          </a:p>
        </p:txBody>
      </p:sp>
      <p:sp>
        <p:nvSpPr>
          <p:cNvPr id="8" name="Subtitle 7">
            <a:extLst>
              <a:ext uri="{FF2B5EF4-FFF2-40B4-BE49-F238E27FC236}">
                <a16:creationId xmlns:a16="http://schemas.microsoft.com/office/drawing/2014/main" id="{37D5E3AE-874E-4EF2-BBFA-F10F7561E425}"/>
              </a:ext>
            </a:extLst>
          </p:cNvPr>
          <p:cNvSpPr>
            <a:spLocks noGrp="1"/>
          </p:cNvSpPr>
          <p:nvPr>
            <p:ph type="subTitle" idx="1"/>
          </p:nvPr>
        </p:nvSpPr>
        <p:spPr>
          <a:xfrm>
            <a:off x="179087" y="1011554"/>
            <a:ext cx="6088257" cy="5444492"/>
          </a:xfrm>
        </p:spPr>
        <p:txBody>
          <a:bodyPr>
            <a:noAutofit/>
          </a:bodyPr>
          <a:lstStyle/>
          <a:p>
            <a:r>
              <a:rPr lang="en-US" sz="1900" b="1" dirty="0">
                <a:solidFill>
                  <a:srgbClr val="0070C0"/>
                </a:solidFill>
              </a:rPr>
              <a:t>You can submit a late APPC</a:t>
            </a:r>
          </a:p>
          <a:p>
            <a:r>
              <a:rPr lang="en-US" sz="1600" dirty="0">
                <a:solidFill>
                  <a:srgbClr val="0070C0"/>
                </a:solidFill>
              </a:rPr>
              <a:t>A late APPC is one that was signed by the dept chair (or their designee),  AFTER the 3</a:t>
            </a:r>
            <a:r>
              <a:rPr lang="en-US" sz="1600" baseline="30000" dirty="0">
                <a:solidFill>
                  <a:srgbClr val="0070C0"/>
                </a:solidFill>
              </a:rPr>
              <a:t>rd</a:t>
            </a:r>
            <a:r>
              <a:rPr lang="en-US" sz="1600" dirty="0">
                <a:solidFill>
                  <a:srgbClr val="0070C0"/>
                </a:solidFill>
              </a:rPr>
              <a:t> Friday deadline.</a:t>
            </a:r>
          </a:p>
          <a:p>
            <a:endParaRPr lang="en-US" sz="300" dirty="0">
              <a:solidFill>
                <a:srgbClr val="0070C0"/>
              </a:solidFill>
            </a:endParaRPr>
          </a:p>
          <a:p>
            <a:r>
              <a:rPr lang="en-US" sz="1600" dirty="0">
                <a:solidFill>
                  <a:srgbClr val="0070C0"/>
                </a:solidFill>
              </a:rPr>
              <a:t>In that event, you must write the reason why the APPC is late, in the Dept Notes section of the APPC cover sheet. </a:t>
            </a:r>
          </a:p>
          <a:p>
            <a:endParaRPr lang="en-US" sz="1600" dirty="0">
              <a:solidFill>
                <a:srgbClr val="0070C0"/>
              </a:solidFill>
            </a:endParaRPr>
          </a:p>
          <a:p>
            <a:endParaRPr lang="en-US" sz="1600" dirty="0">
              <a:solidFill>
                <a:srgbClr val="0070C0"/>
              </a:solidFill>
            </a:endParaRPr>
          </a:p>
          <a:p>
            <a:endParaRPr lang="en-US" sz="1600" dirty="0">
              <a:solidFill>
                <a:srgbClr val="0070C0"/>
              </a:solidFill>
            </a:endParaRPr>
          </a:p>
          <a:p>
            <a:endParaRPr lang="en-US" sz="1600" dirty="0">
              <a:solidFill>
                <a:srgbClr val="0070C0"/>
              </a:solidFill>
            </a:endParaRPr>
          </a:p>
          <a:p>
            <a:endParaRPr lang="en-US" sz="1600" dirty="0">
              <a:solidFill>
                <a:srgbClr val="0070C0"/>
              </a:solidFill>
            </a:endParaRPr>
          </a:p>
          <a:p>
            <a:endParaRPr lang="en-US" sz="600" dirty="0">
              <a:solidFill>
                <a:srgbClr val="0070C0"/>
              </a:solidFill>
            </a:endParaRPr>
          </a:p>
          <a:p>
            <a:r>
              <a:rPr lang="en-US" sz="1600" dirty="0">
                <a:solidFill>
                  <a:srgbClr val="0070C0"/>
                </a:solidFill>
              </a:rPr>
              <a:t>If that opportunity is missed, the alternative method is to send an email to the Grad Academic Affairs advisor, stating the reason the form was late &amp; cc your dept chair.</a:t>
            </a:r>
          </a:p>
          <a:p>
            <a:r>
              <a:rPr lang="en-US" sz="1800" b="1" u="sng" dirty="0">
                <a:solidFill>
                  <a:srgbClr val="0070C0"/>
                </a:solidFill>
              </a:rPr>
              <a:t>NOTE: </a:t>
            </a:r>
          </a:p>
          <a:p>
            <a:r>
              <a:rPr lang="en-US" sz="1600" i="1" dirty="0">
                <a:solidFill>
                  <a:srgbClr val="0070C0"/>
                </a:solidFill>
              </a:rPr>
              <a:t>Students must be </a:t>
            </a:r>
            <a:r>
              <a:rPr lang="en-US" sz="1600" b="1" i="1" dirty="0">
                <a:solidFill>
                  <a:srgbClr val="0070C0"/>
                </a:solidFill>
              </a:rPr>
              <a:t>enrolled in </a:t>
            </a:r>
            <a:r>
              <a:rPr lang="en-US" sz="1600" i="1" dirty="0">
                <a:solidFill>
                  <a:srgbClr val="0070C0"/>
                </a:solidFill>
              </a:rPr>
              <a:t>the quarter in which they advance. </a:t>
            </a:r>
            <a:endParaRPr lang="en-US" sz="1600" dirty="0">
              <a:solidFill>
                <a:srgbClr val="0070C0"/>
              </a:solidFill>
            </a:endParaRPr>
          </a:p>
          <a:p>
            <a:r>
              <a:rPr lang="en-US" sz="1600" dirty="0">
                <a:solidFill>
                  <a:srgbClr val="0070C0"/>
                </a:solidFill>
              </a:rPr>
              <a:t> </a:t>
            </a:r>
          </a:p>
        </p:txBody>
      </p:sp>
      <p:pic>
        <p:nvPicPr>
          <p:cNvPr id="9" name="Picture 4" descr="UCSD Grads Earn Top Salaries | La Jolla, CA Patch">
            <a:extLst>
              <a:ext uri="{FF2B5EF4-FFF2-40B4-BE49-F238E27FC236}">
                <a16:creationId xmlns:a16="http://schemas.microsoft.com/office/drawing/2014/main" id="{D297D480-7595-44C3-9617-1199911C0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0" r="25733"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EC366740-C0B3-47AA-98E4-0D76F392FDFA}"/>
              </a:ext>
            </a:extLst>
          </p:cNvPr>
          <p:cNvPicPr>
            <a:picLocks noChangeAspect="1"/>
          </p:cNvPicPr>
          <p:nvPr/>
        </p:nvPicPr>
        <p:blipFill>
          <a:blip r:embed="rId3"/>
          <a:stretch>
            <a:fillRect/>
          </a:stretch>
        </p:blipFill>
        <p:spPr>
          <a:xfrm>
            <a:off x="961748" y="2715893"/>
            <a:ext cx="4599191" cy="1731014"/>
          </a:xfrm>
          <a:prstGeom prst="rect">
            <a:avLst/>
          </a:prstGeom>
        </p:spPr>
      </p:pic>
    </p:spTree>
    <p:extLst>
      <p:ext uri="{BB962C8B-B14F-4D97-AF65-F5344CB8AC3E}">
        <p14:creationId xmlns:p14="http://schemas.microsoft.com/office/powerpoint/2010/main" val="82261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0A2B7F3-65A0-4CC5-8310-3252C59E0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838200" y="3794186"/>
            <a:ext cx="10515600" cy="1139434"/>
          </a:xfrm>
        </p:spPr>
        <p:txBody>
          <a:bodyPr>
            <a:noAutofit/>
          </a:bodyPr>
          <a:lstStyle/>
          <a:p>
            <a:r>
              <a:rPr lang="en-US" sz="4000" b="1" dirty="0">
                <a:solidFill>
                  <a:srgbClr val="0070C0"/>
                </a:solidFill>
                <a:latin typeface="+mn-lt"/>
              </a:rPr>
              <a:t>Why is the student’s Application to Candidacy reviewed at the beginning of their final quarter?</a:t>
            </a:r>
          </a:p>
        </p:txBody>
      </p:sp>
      <p:pic>
        <p:nvPicPr>
          <p:cNvPr id="2050" name="Picture 2" descr="Important Class Registration Deadlines - Long Beach City College">
            <a:extLst>
              <a:ext uri="{FF2B5EF4-FFF2-40B4-BE49-F238E27FC236}">
                <a16:creationId xmlns:a16="http://schemas.microsoft.com/office/drawing/2014/main" id="{3BBBEE4B-65B3-4A22-A6CE-4EBC7C4D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12" r="-2" b="32409"/>
          <a:stretch/>
        </p:blipFill>
        <p:spPr bwMode="auto">
          <a:xfrm>
            <a:off x="1420262" y="304800"/>
            <a:ext cx="7835706" cy="3063814"/>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D51BAFE0-FEEA-4BB9-9182-AAB3CFBD45BA}"/>
              </a:ext>
            </a:extLst>
          </p:cNvPr>
          <p:cNvSpPr txBox="1"/>
          <p:nvPr/>
        </p:nvSpPr>
        <p:spPr>
          <a:xfrm>
            <a:off x="2113167" y="5249478"/>
            <a:ext cx="7962618" cy="923330"/>
          </a:xfrm>
          <a:prstGeom prst="rect">
            <a:avLst/>
          </a:prstGeom>
          <a:noFill/>
        </p:spPr>
        <p:txBody>
          <a:bodyPr wrap="square" rtlCol="0">
            <a:spAutoFit/>
          </a:bodyPr>
          <a:lstStyle/>
          <a:p>
            <a:pPr algn="ctr"/>
            <a:r>
              <a:rPr lang="en-US" b="1" dirty="0">
                <a:solidFill>
                  <a:srgbClr val="0070C0"/>
                </a:solidFill>
              </a:rPr>
              <a:t>We want to identify problems that may impact the student’s eligibility to graduate, early on…. so that they can potentially be resolved in time for them to graduate in the quarter that they intended</a:t>
            </a:r>
          </a:p>
        </p:txBody>
      </p:sp>
    </p:spTree>
    <p:extLst>
      <p:ext uri="{BB962C8B-B14F-4D97-AF65-F5344CB8AC3E}">
        <p14:creationId xmlns:p14="http://schemas.microsoft.com/office/powerpoint/2010/main" val="368860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352682" y="2453108"/>
            <a:ext cx="4624442" cy="2256583"/>
          </a:xfrm>
        </p:spPr>
        <p:txBody>
          <a:bodyPr vert="horz" lIns="91440" tIns="45720" rIns="91440" bIns="45720" rtlCol="0">
            <a:noAutofit/>
          </a:bodyPr>
          <a:lstStyle/>
          <a:p>
            <a:pPr algn="l"/>
            <a:r>
              <a:rPr lang="en-US" sz="3200" b="1" kern="1200" dirty="0">
                <a:solidFill>
                  <a:srgbClr val="0070C0"/>
                </a:solidFill>
                <a:latin typeface="+mn-lt"/>
                <a:ea typeface="+mj-ea"/>
                <a:cs typeface="+mj-cs"/>
              </a:rPr>
              <a:t>How do I identify which students need </a:t>
            </a:r>
            <a:r>
              <a:rPr lang="en-US" sz="3200" b="1" dirty="0">
                <a:solidFill>
                  <a:srgbClr val="0070C0"/>
                </a:solidFill>
                <a:latin typeface="+mn-lt"/>
              </a:rPr>
              <a:t>Advancement (APPC) or Graduation (Final Report form) paperwork submitted </a:t>
            </a:r>
            <a:r>
              <a:rPr lang="en-US" sz="3200" b="1" kern="1200" dirty="0">
                <a:solidFill>
                  <a:srgbClr val="0070C0"/>
                </a:solidFill>
                <a:latin typeface="+mn-lt"/>
                <a:ea typeface="+mj-ea"/>
                <a:cs typeface="+mj-cs"/>
              </a:rPr>
              <a:t>this quarter ?</a:t>
            </a:r>
            <a:br>
              <a:rPr lang="en-US" sz="2800" b="1" kern="1200" dirty="0">
                <a:solidFill>
                  <a:srgbClr val="0070C0"/>
                </a:solidFill>
                <a:latin typeface="+mn-lt"/>
                <a:ea typeface="+mj-ea"/>
                <a:cs typeface="+mj-cs"/>
              </a:rPr>
            </a:br>
            <a:endParaRPr lang="en-US" sz="1800" kern="1200" dirty="0">
              <a:solidFill>
                <a:srgbClr val="0070C0"/>
              </a:solidFill>
              <a:latin typeface="+mn-lt"/>
              <a:ea typeface="+mj-ea"/>
              <a:cs typeface="+mj-cs"/>
            </a:endParaRPr>
          </a:p>
        </p:txBody>
      </p:sp>
      <p:pic>
        <p:nvPicPr>
          <p:cNvPr id="6" name="Picture 2" descr="Categorizing Americans&amp;#39; Religious Typology Groups | Pew Research Center">
            <a:extLst>
              <a:ext uri="{FF2B5EF4-FFF2-40B4-BE49-F238E27FC236}">
                <a16:creationId xmlns:a16="http://schemas.microsoft.com/office/drawing/2014/main" id="{84787495-47C9-4D25-8C05-8B44B667FE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4456" y="3466579"/>
            <a:ext cx="6634524" cy="331726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A2DE5EA9-A100-4A63-91F0-87CE4E325CF5}"/>
              </a:ext>
            </a:extLst>
          </p:cNvPr>
          <p:cNvSpPr txBox="1"/>
          <p:nvPr/>
        </p:nvSpPr>
        <p:spPr>
          <a:xfrm>
            <a:off x="6400800" y="270949"/>
            <a:ext cx="5582278" cy="3385542"/>
          </a:xfrm>
          <a:prstGeom prst="rect">
            <a:avLst/>
          </a:prstGeom>
          <a:noFill/>
        </p:spPr>
        <p:txBody>
          <a:bodyPr wrap="square" rtlCol="0">
            <a:spAutoFit/>
          </a:bodyPr>
          <a:lstStyle/>
          <a:p>
            <a:pPr algn="ctr"/>
            <a:r>
              <a:rPr lang="en-US" sz="2000" b="1" dirty="0">
                <a:solidFill>
                  <a:schemeClr val="accent5">
                    <a:lumMod val="75000"/>
                  </a:schemeClr>
                </a:solidFill>
              </a:rPr>
              <a:t>The process to identify these students varies by department and may include:  </a:t>
            </a:r>
          </a:p>
          <a:p>
            <a:pPr algn="ctr"/>
            <a:endParaRPr lang="en-US" sz="1100" b="1" dirty="0">
              <a:solidFill>
                <a:schemeClr val="accent5">
                  <a:lumMod val="75000"/>
                </a:schemeClr>
              </a:solidFill>
            </a:endParaRPr>
          </a:p>
          <a:p>
            <a:pPr marL="800100" lvl="1" indent="-342900">
              <a:buFont typeface="Wingdings" panose="05000000000000000000" pitchFamily="2" charset="2"/>
              <a:buChar char="§"/>
            </a:pPr>
            <a:r>
              <a:rPr lang="en-US" sz="1600" dirty="0">
                <a:solidFill>
                  <a:schemeClr val="accent5">
                    <a:lumMod val="75000"/>
                  </a:schemeClr>
                </a:solidFill>
              </a:rPr>
              <a:t>Current enrollment into a final/capstone course</a:t>
            </a:r>
          </a:p>
          <a:p>
            <a:pPr marL="800100" lvl="1" indent="-342900">
              <a:buFont typeface="Wingdings" panose="05000000000000000000" pitchFamily="2" charset="2"/>
              <a:buChar char="§"/>
            </a:pPr>
            <a:r>
              <a:rPr lang="en-US" sz="1600" dirty="0">
                <a:solidFill>
                  <a:schemeClr val="accent5">
                    <a:lumMod val="75000"/>
                  </a:schemeClr>
                </a:solidFill>
              </a:rPr>
              <a:t>A report to find students who will have completed </a:t>
            </a:r>
            <a:r>
              <a:rPr lang="en-US" sz="1600" i="1" dirty="0">
                <a:solidFill>
                  <a:schemeClr val="accent5">
                    <a:lumMod val="75000"/>
                  </a:schemeClr>
                </a:solidFill>
              </a:rPr>
              <a:t>X</a:t>
            </a:r>
            <a:r>
              <a:rPr lang="en-US" sz="1600" dirty="0">
                <a:solidFill>
                  <a:schemeClr val="accent5">
                    <a:lumMod val="75000"/>
                  </a:schemeClr>
                </a:solidFill>
              </a:rPr>
              <a:t> number of units at the conclusion of the quarter</a:t>
            </a:r>
          </a:p>
          <a:p>
            <a:pPr marL="800100" lvl="1" indent="-342900">
              <a:buFont typeface="Wingdings" panose="05000000000000000000" pitchFamily="2" charset="2"/>
              <a:buChar char="§"/>
            </a:pPr>
            <a:r>
              <a:rPr lang="en-US" sz="1600" dirty="0">
                <a:solidFill>
                  <a:schemeClr val="accent5">
                    <a:lumMod val="75000"/>
                  </a:schemeClr>
                </a:solidFill>
              </a:rPr>
              <a:t>Department email/survey to determine students’ advancement/graduation plans</a:t>
            </a:r>
          </a:p>
          <a:p>
            <a:pPr marL="800100" lvl="1" indent="-342900">
              <a:buFont typeface="Wingdings" panose="05000000000000000000" pitchFamily="2" charset="2"/>
              <a:buChar char="§"/>
            </a:pPr>
            <a:r>
              <a:rPr lang="en-US" sz="1600" dirty="0">
                <a:solidFill>
                  <a:schemeClr val="accent5">
                    <a:lumMod val="75000"/>
                  </a:schemeClr>
                </a:solidFill>
              </a:rPr>
              <a:t>Department email notification of advancement/ graduation deadline (ie. student self-identification)</a:t>
            </a:r>
          </a:p>
          <a:p>
            <a:pPr marL="342900" indent="-342900">
              <a:buFont typeface="Wingdings" panose="05000000000000000000" pitchFamily="2" charset="2"/>
              <a:buChar char="§"/>
            </a:pPr>
            <a:endParaRPr lang="en-US" sz="1100" dirty="0">
              <a:solidFill>
                <a:schemeClr val="accent5">
                  <a:lumMod val="75000"/>
                </a:schemeClr>
              </a:solidFill>
            </a:endParaRPr>
          </a:p>
          <a:p>
            <a:pPr algn="ctr"/>
            <a:r>
              <a:rPr lang="en-US" sz="2000" b="1" dirty="0">
                <a:solidFill>
                  <a:schemeClr val="accent5">
                    <a:lumMod val="75000"/>
                  </a:schemeClr>
                </a:solidFill>
              </a:rPr>
              <a:t>Consider consulting with other graduate coordinators to find out what works best for them!</a:t>
            </a:r>
          </a:p>
        </p:txBody>
      </p:sp>
    </p:spTree>
    <p:extLst>
      <p:ext uri="{BB962C8B-B14F-4D97-AF65-F5344CB8AC3E}">
        <p14:creationId xmlns:p14="http://schemas.microsoft.com/office/powerpoint/2010/main" val="250481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13590" y="146734"/>
            <a:ext cx="6599099" cy="744328"/>
          </a:xfrm>
        </p:spPr>
        <p:txBody>
          <a:bodyPr>
            <a:noAutofit/>
          </a:bodyPr>
          <a:lstStyle/>
          <a:p>
            <a:r>
              <a:rPr lang="en-US" sz="2400" b="1" dirty="0">
                <a:solidFill>
                  <a:srgbClr val="0070C0"/>
                </a:solidFill>
                <a:latin typeface="+mn-lt"/>
              </a:rPr>
              <a:t>PHD who wants a master’s degree along the way </a:t>
            </a:r>
            <a:br>
              <a:rPr lang="en-US" sz="2400" b="1" dirty="0">
                <a:solidFill>
                  <a:srgbClr val="0070C0"/>
                </a:solidFill>
                <a:latin typeface="+mn-lt"/>
              </a:rPr>
            </a:br>
            <a:r>
              <a:rPr lang="en-US" sz="2400" b="1" i="1" u="sng" dirty="0">
                <a:solidFill>
                  <a:srgbClr val="0070C0"/>
                </a:solidFill>
                <a:latin typeface="+mn-lt"/>
              </a:rPr>
              <a:t>or </a:t>
            </a:r>
            <a:r>
              <a:rPr lang="en-US" sz="2400" b="1" dirty="0">
                <a:solidFill>
                  <a:srgbClr val="0070C0"/>
                </a:solidFill>
                <a:latin typeface="+mn-lt"/>
              </a:rPr>
              <a:t>to terminate with a master’s degree</a:t>
            </a:r>
          </a:p>
        </p:txBody>
      </p:sp>
      <p:sp>
        <p:nvSpPr>
          <p:cNvPr id="13" name="Freeform: Shape 12">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Science Job Titles in Academia, Government, and Industry">
            <a:extLst>
              <a:ext uri="{FF2B5EF4-FFF2-40B4-BE49-F238E27FC236}">
                <a16:creationId xmlns:a16="http://schemas.microsoft.com/office/drawing/2014/main" id="{DDDF28E5-106A-4626-884D-457ED1C818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71" r="5434"/>
          <a:stretch/>
        </p:blipFill>
        <p:spPr bwMode="auto">
          <a:xfrm>
            <a:off x="7545525" y="-2"/>
            <a:ext cx="4646476" cy="4758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8EE993-885C-40AB-9C8F-411E30E1E16D}"/>
              </a:ext>
            </a:extLst>
          </p:cNvPr>
          <p:cNvSpPr txBox="1"/>
          <p:nvPr/>
        </p:nvSpPr>
        <p:spPr>
          <a:xfrm>
            <a:off x="86109" y="891062"/>
            <a:ext cx="12019782" cy="5718745"/>
          </a:xfrm>
          <a:prstGeom prst="rect">
            <a:avLst/>
          </a:prstGeom>
          <a:noFill/>
        </p:spPr>
        <p:txBody>
          <a:bodyPr wrap="square" rtlCol="0">
            <a:spAutoFit/>
          </a:bodyPr>
          <a:lstStyle/>
          <a:p>
            <a:pPr marL="0" marR="0" fontAlgn="base">
              <a:spcBef>
                <a:spcPts val="0"/>
              </a:spcBef>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Due to current Duplicate Degree Policy: When submitting a master's degree APPC for a PHD, </a:t>
            </a:r>
          </a:p>
          <a:p>
            <a:pPr marL="0" marR="0" fontAlgn="base">
              <a:spcBef>
                <a:spcPts val="0"/>
              </a:spcBef>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always check to see if the student has already earned a </a:t>
            </a:r>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a:t>
            </a:r>
            <a:r>
              <a:rPr lang="en-US"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revious academic master’s degree</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fontAlgn="base">
              <a:spcBef>
                <a:spcPts val="0"/>
              </a:spcBef>
              <a:spcAft>
                <a:spcPts val="0"/>
              </a:spcAft>
            </a:pPr>
            <a:r>
              <a:rPr lang="en-US" sz="14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The process below is found on the Academic Affairs FAQ page:</a:t>
            </a:r>
            <a:r>
              <a:rPr lang="en-US" sz="1400" b="1"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Does the student have a previous MS or MA degree? </a:t>
            </a:r>
          </a:p>
          <a:p>
            <a:pPr marL="0" marR="0" fontAlgn="base">
              <a:lnSpc>
                <a:spcPct val="107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b="1" dirty="0">
                <a:solidFill>
                  <a:srgbClr val="0C882A"/>
                </a:solidFill>
                <a:effectLst/>
                <a:latin typeface="Calibri" panose="020F0502020204030204" pitchFamily="34" charset="0"/>
                <a:ea typeface="Times New Roman" panose="02020603050405020304" pitchFamily="18" charset="0"/>
                <a:cs typeface="Calibri" panose="020F0502020204030204" pitchFamily="34" charset="0"/>
              </a:rPr>
              <a:t>NO</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Proceed with the APPC submission</a:t>
            </a:r>
            <a:r>
              <a:rPr lang="en-US" sz="1400" dirty="0">
                <a:solidFill>
                  <a:srgbClr val="0C882A"/>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fontAlgn="base">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YES</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previous advanced degree was not from UCSD </a:t>
            </a:r>
            <a:r>
              <a:rPr lang="en-US" sz="1400" b="1" i="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was in a fundamentally </a:t>
            </a:r>
          </a:p>
          <a:p>
            <a:pPr marL="0" marR="0" fontAlgn="base">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 discipline: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Submit an email (with the APPC) from the dept chair or other member of faculty leadership, </a:t>
            </a:r>
          </a:p>
          <a:p>
            <a:pPr marL="0" marR="0" fontAlgn="base">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Confirming approval of the duplicate degree. </a:t>
            </a:r>
          </a:p>
          <a:p>
            <a:pPr marL="0" marR="0" fontAlgn="base">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email should state that: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faculty have reviewed the student’s record and have determined </a:t>
            </a:r>
          </a:p>
          <a:p>
            <a:pPr marL="0" marR="0" fontAlgn="base">
              <a:lnSpc>
                <a:spcPct val="107000"/>
              </a:lnSpc>
              <a:spcBef>
                <a:spcPts val="0"/>
              </a:spcBef>
              <a:spcAft>
                <a:spcPts val="0"/>
              </a:spcAft>
            </a:pP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the second Master’s degree is in a fundamentally different disciplinary field. The student’s </a:t>
            </a:r>
          </a:p>
          <a:p>
            <a:pPr marL="0" marR="0" fontAlgn="base">
              <a:lnSpc>
                <a:spcPct val="107000"/>
              </a:lnSpc>
              <a:spcBef>
                <a:spcPts val="0"/>
              </a:spcBef>
              <a:spcAft>
                <a:spcPts val="0"/>
              </a:spcAft>
            </a:pP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coursework and/or research represents a different type of training than the training received at </a:t>
            </a:r>
          </a:p>
          <a:p>
            <a:pPr marL="0" marR="0" fontAlgn="base">
              <a:lnSpc>
                <a:spcPct val="107000"/>
              </a:lnSpc>
              <a:spcBef>
                <a:spcPts val="0"/>
              </a:spcBef>
              <a:spcAft>
                <a:spcPts val="0"/>
              </a:spcAft>
            </a:pP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UCSD and that the faculty approve conferring a duplicate master’s degree.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YES - </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previous duplicate degree was awarded by UCSD </a:t>
            </a:r>
            <a:r>
              <a:rPr lang="en-US" sz="1400" b="1" i="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or</a:t>
            </a:r>
            <a:r>
              <a:rPr lang="en-US" sz="14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was in the same discipline </a:t>
            </a:r>
          </a:p>
          <a:p>
            <a:pPr marL="0" marR="0" fontAlgn="base">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the degree that the student is currently pursuing: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wish to pursue a request for an exception to the duplicate degree policy: Submit an exception letter (with the APPC) for review by the Sr. Assoc Dean.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5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email should explain: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the previous degree/coursework/research was different from the degree/coursework/research that the student is currently pursuing.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the duplicate master’s degree will benefit the student in their career.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r>
              <a:rPr lang="en-US" b="0" i="0" dirty="0">
                <a:solidFill>
                  <a:srgbClr val="172B4D"/>
                </a:solidFill>
                <a:effectLst/>
                <a:latin typeface="-apple-system"/>
              </a:rPr>
              <a:t> </a:t>
            </a:r>
            <a:r>
              <a:rPr lang="en-US" sz="1200" b="1" i="0" dirty="0">
                <a:solidFill>
                  <a:srgbClr val="172B4D"/>
                </a:solidFill>
                <a:effectLst/>
                <a:latin typeface="-apple-system"/>
              </a:rPr>
              <a:t>Senate policy:  </a:t>
            </a:r>
            <a:r>
              <a:rPr lang="en-US" sz="1200" b="0" i="0" dirty="0">
                <a:solidFill>
                  <a:srgbClr val="0052CC"/>
                </a:solidFill>
                <a:effectLst/>
                <a:latin typeface="-apple-system"/>
                <a:hlinkClick r:id="rId3"/>
              </a:rPr>
              <a:t>https://senate.ucsd.edu/media/70346/GC-Revision-to-the-Policy-on-the-Duplication-of-Advanced-Degrees.pdf</a:t>
            </a:r>
            <a:endParaRPr lang="en-US" dirty="0"/>
          </a:p>
        </p:txBody>
      </p:sp>
    </p:spTree>
    <p:extLst>
      <p:ext uri="{BB962C8B-B14F-4D97-AF65-F5344CB8AC3E}">
        <p14:creationId xmlns:p14="http://schemas.microsoft.com/office/powerpoint/2010/main" val="165762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A2E9A0-CC02-4674-858B-8652847D0BB5}"/>
              </a:ext>
            </a:extLst>
          </p:cNvPr>
          <p:cNvSpPr>
            <a:spLocks noGrp="1"/>
          </p:cNvSpPr>
          <p:nvPr>
            <p:ph type="ctrTitle"/>
          </p:nvPr>
        </p:nvSpPr>
        <p:spPr>
          <a:xfrm>
            <a:off x="0" y="304800"/>
            <a:ext cx="6599099" cy="652964"/>
          </a:xfrm>
        </p:spPr>
        <p:txBody>
          <a:bodyPr>
            <a:normAutofit/>
          </a:bodyPr>
          <a:lstStyle/>
          <a:p>
            <a:r>
              <a:rPr lang="en-US" sz="3600" b="1" dirty="0">
                <a:solidFill>
                  <a:srgbClr val="0070C0"/>
                </a:solidFill>
                <a:latin typeface="+mn-lt"/>
              </a:rPr>
              <a:t>Run uAchieve Degree Audits</a:t>
            </a:r>
          </a:p>
        </p:txBody>
      </p:sp>
      <p:sp>
        <p:nvSpPr>
          <p:cNvPr id="13" name="Freeform: Shape 12">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6FA750CF-7BC4-4432-AB6A-CB60F3C34832}"/>
              </a:ext>
            </a:extLst>
          </p:cNvPr>
          <p:cNvPicPr>
            <a:picLocks noChangeAspect="1"/>
          </p:cNvPicPr>
          <p:nvPr/>
        </p:nvPicPr>
        <p:blipFill>
          <a:blip r:embed="rId2"/>
          <a:stretch>
            <a:fillRect/>
          </a:stretch>
        </p:blipFill>
        <p:spPr>
          <a:xfrm>
            <a:off x="788714" y="855462"/>
            <a:ext cx="10614571" cy="5360358"/>
          </a:xfrm>
          <a:prstGeom prst="rect">
            <a:avLst/>
          </a:prstGeom>
        </p:spPr>
      </p:pic>
      <p:sp>
        <p:nvSpPr>
          <p:cNvPr id="15" name="Freeform: Shape 14">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utoShape 4" descr="Download Free png Two Boys Running Fast Slow Illustration Stock Vector  (Royalty Free ... - DLPNG.com">
            <a:extLst>
              <a:ext uri="{FF2B5EF4-FFF2-40B4-BE49-F238E27FC236}">
                <a16:creationId xmlns:a16="http://schemas.microsoft.com/office/drawing/2014/main" id="{29646029-C1E1-4067-BA60-F97604E8F0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3B8BA2C2-5C6D-4E17-93FA-61F927FE9CF4}"/>
              </a:ext>
            </a:extLst>
          </p:cNvPr>
          <p:cNvSpPr txBox="1"/>
          <p:nvPr/>
        </p:nvSpPr>
        <p:spPr>
          <a:xfrm>
            <a:off x="1144858" y="1020256"/>
            <a:ext cx="4051878" cy="584775"/>
          </a:xfrm>
          <a:prstGeom prst="rect">
            <a:avLst/>
          </a:prstGeom>
          <a:noFill/>
        </p:spPr>
        <p:txBody>
          <a:bodyPr wrap="none" rtlCol="0">
            <a:spAutoFit/>
          </a:bodyPr>
          <a:lstStyle/>
          <a:p>
            <a:r>
              <a:rPr lang="en-US" sz="2000" b="1" dirty="0">
                <a:solidFill>
                  <a:srgbClr val="FF0000"/>
                </a:solidFill>
              </a:rPr>
              <a:t>Run in PDF format only – not HTML </a:t>
            </a:r>
          </a:p>
          <a:p>
            <a:r>
              <a:rPr lang="en-US" sz="1200" i="1" dirty="0">
                <a:solidFill>
                  <a:srgbClr val="FF0000"/>
                </a:solidFill>
              </a:rPr>
              <a:t>An HTML version of the degree audit will be returned/declined</a:t>
            </a:r>
            <a:endParaRPr lang="en-US" sz="2000" i="1" dirty="0">
              <a:solidFill>
                <a:srgbClr val="FF0000"/>
              </a:solidFill>
            </a:endParaRPr>
          </a:p>
        </p:txBody>
      </p:sp>
      <p:sp>
        <p:nvSpPr>
          <p:cNvPr id="4" name="TextBox 3">
            <a:extLst>
              <a:ext uri="{FF2B5EF4-FFF2-40B4-BE49-F238E27FC236}">
                <a16:creationId xmlns:a16="http://schemas.microsoft.com/office/drawing/2014/main" id="{1CF964EE-700B-41E4-A8E1-6BECDD5A974E}"/>
              </a:ext>
            </a:extLst>
          </p:cNvPr>
          <p:cNvSpPr txBox="1"/>
          <p:nvPr/>
        </p:nvSpPr>
        <p:spPr>
          <a:xfrm>
            <a:off x="2827090" y="2172749"/>
            <a:ext cx="559769" cy="369332"/>
          </a:xfrm>
          <a:prstGeom prst="rect">
            <a:avLst/>
          </a:prstGeom>
          <a:noFill/>
        </p:spPr>
        <p:txBody>
          <a:bodyPr wrap="none" rtlCol="0">
            <a:spAutoFit/>
          </a:bodyPr>
          <a:lstStyle/>
          <a:p>
            <a:r>
              <a:rPr lang="en-US" b="1" dirty="0">
                <a:solidFill>
                  <a:srgbClr val="00B050"/>
                </a:solidFill>
              </a:rPr>
              <a:t>PDF</a:t>
            </a:r>
          </a:p>
        </p:txBody>
      </p:sp>
      <p:sp>
        <p:nvSpPr>
          <p:cNvPr id="7" name="TextBox 6">
            <a:extLst>
              <a:ext uri="{FF2B5EF4-FFF2-40B4-BE49-F238E27FC236}">
                <a16:creationId xmlns:a16="http://schemas.microsoft.com/office/drawing/2014/main" id="{4DB4A8C4-ACF4-4DB0-90D4-A69D6617BB66}"/>
              </a:ext>
            </a:extLst>
          </p:cNvPr>
          <p:cNvSpPr txBox="1"/>
          <p:nvPr/>
        </p:nvSpPr>
        <p:spPr>
          <a:xfrm>
            <a:off x="8628811" y="1803417"/>
            <a:ext cx="744114" cy="369332"/>
          </a:xfrm>
          <a:prstGeom prst="rect">
            <a:avLst/>
          </a:prstGeom>
          <a:noFill/>
        </p:spPr>
        <p:txBody>
          <a:bodyPr wrap="none" rtlCol="0">
            <a:spAutoFit/>
          </a:bodyPr>
          <a:lstStyle/>
          <a:p>
            <a:r>
              <a:rPr lang="en-US" b="1" dirty="0">
                <a:solidFill>
                  <a:srgbClr val="FF0000"/>
                </a:solidFill>
              </a:rPr>
              <a:t>HTML</a:t>
            </a:r>
          </a:p>
        </p:txBody>
      </p:sp>
    </p:spTree>
    <p:extLst>
      <p:ext uri="{BB962C8B-B14F-4D97-AF65-F5344CB8AC3E}">
        <p14:creationId xmlns:p14="http://schemas.microsoft.com/office/powerpoint/2010/main" val="217254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2274</Words>
  <Application>Microsoft Office PowerPoint</Application>
  <PresentationFormat>Widescreen</PresentationFormat>
  <Paragraphs>211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vt:lpstr>
      <vt:lpstr>Arial</vt:lpstr>
      <vt:lpstr>Calibri</vt:lpstr>
      <vt:lpstr>Calibri Light</vt:lpstr>
      <vt:lpstr>Symbol</vt:lpstr>
      <vt:lpstr>Wingdings</vt:lpstr>
      <vt:lpstr>Office Theme</vt:lpstr>
      <vt:lpstr>Steps to  Degree Completion:  APPC &amp; FRF   for MS/MA/MFA Programs</vt:lpstr>
      <vt:lpstr>Application to Candidacy</vt:lpstr>
      <vt:lpstr>Timing: Advancement/Graduation</vt:lpstr>
      <vt:lpstr>The APPC deadline  and many other important dates and deadlines are found on the Registrar’s Calendar here: https://blink.ucsd.edu/instructors/courses/enrollment/calendars/2022.html </vt:lpstr>
      <vt:lpstr> Missed the APPC deadline?</vt:lpstr>
      <vt:lpstr>Why is the student’s Application to Candidacy reviewed at the beginning of their final quarter?</vt:lpstr>
      <vt:lpstr>How do I identify which students need Advancement (APPC) or Graduation (Final Report form) paperwork submitted this quarter ? </vt:lpstr>
      <vt:lpstr>PHD who wants a master’s degree along the way  or to terminate with a master’s degree</vt:lpstr>
      <vt:lpstr>Run uAchieve Degree Audits</vt:lpstr>
      <vt:lpstr>Carefully review each degree audit before attaching it to the APPC cover sheet:</vt:lpstr>
      <vt:lpstr>:</vt:lpstr>
      <vt:lpstr>PowerPoint Presentation</vt:lpstr>
      <vt:lpstr>Additional potential reasons for a NO on a degree audit:</vt:lpstr>
      <vt:lpstr>Submit the APPC</vt:lpstr>
      <vt:lpstr> Signatures</vt:lpstr>
      <vt:lpstr>Has the APPC/Advancement been processed for my student yet?   Check the Academic Events section of the Graduate Student Database </vt:lpstr>
      <vt:lpstr>Graduation Timeline:  Plan II (comp exam)</vt:lpstr>
      <vt:lpstr>PowerPoint Presentation</vt:lpstr>
      <vt:lpstr> Graduation Timeline  Plan I (Defense &amp; Thesis)</vt:lpstr>
      <vt:lpstr>Plan I:  Defense &amp; Thesis   Final Report Form</vt:lpstr>
      <vt:lpstr>Questions?   Please contact the Graduate Academic Affairs  Advisor assigned to your department:   Kelsey Darvin (BIO, ECE, SE, SIO)  Karen Villavicencio (BENG, CENG, NENG, CSE)  Kim McCusker (all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 to Candidacy Process</dc:title>
  <dc:creator>Mccusker, Kimberly</dc:creator>
  <cp:lastModifiedBy>Mccusker, Kimberly</cp:lastModifiedBy>
  <cp:revision>93</cp:revision>
  <dcterms:created xsi:type="dcterms:W3CDTF">2021-10-14T00:03:45Z</dcterms:created>
  <dcterms:modified xsi:type="dcterms:W3CDTF">2023-09-29T18:21:29Z</dcterms:modified>
</cp:coreProperties>
</file>