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5" r:id="rId5"/>
    <p:sldMasterId id="2147483739" r:id="rId6"/>
    <p:sldMasterId id="2147483709" r:id="rId7"/>
  </p:sldMasterIdLst>
  <p:notesMasterIdLst>
    <p:notesMasterId r:id="rId24"/>
  </p:notesMasterIdLst>
  <p:handoutMasterIdLst>
    <p:handoutMasterId r:id="rId25"/>
  </p:handoutMasterIdLst>
  <p:sldIdLst>
    <p:sldId id="273" r:id="rId8"/>
    <p:sldId id="304" r:id="rId9"/>
    <p:sldId id="316" r:id="rId10"/>
    <p:sldId id="317" r:id="rId11"/>
    <p:sldId id="311" r:id="rId12"/>
    <p:sldId id="325" r:id="rId13"/>
    <p:sldId id="324" r:id="rId14"/>
    <p:sldId id="313" r:id="rId15"/>
    <p:sldId id="315" r:id="rId16"/>
    <p:sldId id="314" r:id="rId17"/>
    <p:sldId id="319" r:id="rId18"/>
    <p:sldId id="320" r:id="rId19"/>
    <p:sldId id="321" r:id="rId20"/>
    <p:sldId id="322" r:id="rId21"/>
    <p:sldId id="323" r:id="rId22"/>
    <p:sldId id="318" r:id="rId23"/>
  </p:sldIdLst>
  <p:sldSz cx="12192000" cy="6858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7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0C68AC"/>
    <a:srgbClr val="007DBA"/>
    <a:srgbClr val="7C2855"/>
    <a:srgbClr val="565294"/>
    <a:srgbClr val="00B388"/>
    <a:srgbClr val="4689B0"/>
    <a:srgbClr val="101D3A"/>
    <a:srgbClr val="358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ED3C5-C33D-4220-B19B-4A53BB0739EA}" v="1" dt="2023-04-26T18:45:49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390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120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BE038-4255-6241-B9FC-03AB87A0C6F7}" type="datetimeFigureOut">
              <a:rPr lang="en-US" smtClean="0">
                <a:latin typeface="Arial"/>
              </a:rPr>
              <a:t>5/15/2023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969C6-0B9F-7544-A0A0-9856DF52523E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77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D0B6771E-1346-9143-B102-CAB35990CCF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88157673-C51A-5A4F-A267-2EF8B0C08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6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51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151" algn="l" defTabSz="457151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302" algn="l" defTabSz="457151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454" algn="l" defTabSz="457151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606" algn="l" defTabSz="457151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5757" algn="l" defTabSz="457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8" algn="l" defTabSz="457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0" algn="l" defTabSz="457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1" algn="l" defTabSz="4571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4929" y="1844886"/>
            <a:ext cx="10906591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 b="1">
                <a:solidFill>
                  <a:srgbClr val="007DBA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929" y="3461117"/>
            <a:ext cx="10906591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07DBA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2776-0A7E-417A-B287-2E0D1250E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23320" y="896879"/>
            <a:ext cx="5029200" cy="502920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352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257" y="1608673"/>
            <a:ext cx="11352109" cy="4028153"/>
          </a:xfr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000">
                <a:solidFill>
                  <a:srgbClr val="101D3A"/>
                </a:solidFill>
              </a:defRPr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000">
                <a:solidFill>
                  <a:srgbClr val="101D3A"/>
                </a:solidFill>
              </a:defRPr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800">
                <a:solidFill>
                  <a:srgbClr val="101D3A"/>
                </a:solidFill>
              </a:defRPr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600">
                <a:solidFill>
                  <a:srgbClr val="101D3A"/>
                </a:solidFill>
              </a:defRPr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6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52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72300" y="1608673"/>
            <a:ext cx="4809067" cy="4028153"/>
          </a:xfrm>
        </p:spPr>
        <p:txBody>
          <a:bodyPr lIns="0" tIns="0" rIns="0" bIns="0"/>
          <a:lstStyle>
            <a:lvl1pPr marL="287331" indent="-28733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2000">
                <a:solidFill>
                  <a:srgbClr val="101D3A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2000">
                <a:solidFill>
                  <a:srgbClr val="101D3A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1800">
                <a:solidFill>
                  <a:srgbClr val="101D3A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1600">
                <a:solidFill>
                  <a:srgbClr val="101D3A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C68AC"/>
              </a:buClr>
              <a:defRPr sz="16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3333" y="1624471"/>
            <a:ext cx="6267451" cy="4012353"/>
          </a:xfrm>
        </p:spPr>
        <p:txBody>
          <a:bodyPr anchor="ctr" anchorCtr="1"/>
          <a:lstStyle>
            <a:lvl1pPr marL="0" indent="0" algn="ctr">
              <a:buNone/>
              <a:defRPr sz="1400"/>
            </a:lvl1pPr>
            <a:lvl2pPr marL="511807" indent="0">
              <a:buNone/>
              <a:defRPr sz="3100"/>
            </a:lvl2pPr>
            <a:lvl3pPr marL="1023613" indent="0">
              <a:buNone/>
              <a:defRPr sz="2700"/>
            </a:lvl3pPr>
            <a:lvl4pPr marL="1535420" indent="0">
              <a:buNone/>
              <a:defRPr sz="2200"/>
            </a:lvl4pPr>
            <a:lvl5pPr marL="2047227" indent="0">
              <a:buNone/>
              <a:defRPr sz="2200"/>
            </a:lvl5pPr>
            <a:lvl6pPr marL="2559035" indent="0">
              <a:buNone/>
              <a:defRPr sz="2200"/>
            </a:lvl6pPr>
            <a:lvl7pPr marL="3070842" indent="0">
              <a:buNone/>
              <a:defRPr sz="2200"/>
            </a:lvl7pPr>
            <a:lvl8pPr marL="3582649" indent="0">
              <a:buNone/>
              <a:defRPr sz="2200"/>
            </a:lvl8pPr>
            <a:lvl9pPr marL="4094456" indent="0">
              <a:buNone/>
              <a:defRPr sz="2200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78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9257" y="1608673"/>
            <a:ext cx="3846883" cy="40281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Aft>
                <a:spcPts val="800"/>
              </a:spcAft>
              <a:buNone/>
              <a:defRPr sz="1600">
                <a:solidFill>
                  <a:srgbClr val="007DBA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36030" y="1608673"/>
            <a:ext cx="7245343" cy="4028153"/>
          </a:xfrm>
        </p:spPr>
        <p:txBody>
          <a:bodyPr lIns="0" tIns="0" rIns="0" bIns="0">
            <a:noAutofit/>
          </a:bodyPr>
          <a:lstStyle>
            <a:lvl1pPr>
              <a:spcAft>
                <a:spcPts val="576"/>
              </a:spcAft>
              <a:buClr>
                <a:srgbClr val="007DBA"/>
              </a:buClr>
              <a:defRPr sz="2000">
                <a:solidFill>
                  <a:srgbClr val="101D3A"/>
                </a:solidFill>
              </a:defRPr>
            </a:lvl1pPr>
            <a:lvl2pPr>
              <a:spcAft>
                <a:spcPts val="576"/>
              </a:spcAft>
              <a:buClr>
                <a:srgbClr val="007DBA"/>
              </a:buClr>
              <a:defRPr sz="2000">
                <a:solidFill>
                  <a:srgbClr val="101D3A"/>
                </a:solidFill>
              </a:defRPr>
            </a:lvl2pPr>
            <a:lvl3pPr>
              <a:spcAft>
                <a:spcPts val="576"/>
              </a:spcAft>
              <a:buClr>
                <a:srgbClr val="007DBA"/>
              </a:buClr>
              <a:defRPr sz="1800">
                <a:solidFill>
                  <a:srgbClr val="101D3A"/>
                </a:solidFill>
              </a:defRPr>
            </a:lvl3pPr>
            <a:lvl4pPr>
              <a:spcAft>
                <a:spcPts val="576"/>
              </a:spcAft>
              <a:buClr>
                <a:srgbClr val="007DBA"/>
              </a:buClr>
              <a:defRPr sz="1600">
                <a:solidFill>
                  <a:srgbClr val="101D3A"/>
                </a:solidFill>
              </a:defRPr>
            </a:lvl4pPr>
            <a:lvl5pPr>
              <a:spcAft>
                <a:spcPts val="576"/>
              </a:spcAft>
              <a:buClr>
                <a:srgbClr val="007DBA"/>
              </a:buClr>
              <a:defRPr sz="16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6486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259" y="1608673"/>
            <a:ext cx="6272155" cy="4028153"/>
          </a:xfr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000">
                <a:solidFill>
                  <a:srgbClr val="101D3A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000">
                <a:solidFill>
                  <a:srgbClr val="101D3A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800">
                <a:solidFill>
                  <a:srgbClr val="101D3A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600">
                <a:solidFill>
                  <a:srgbClr val="101D3A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6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80500" y="1624471"/>
            <a:ext cx="4800873" cy="4012353"/>
          </a:xfrm>
        </p:spPr>
        <p:txBody>
          <a:bodyPr anchor="ctr" anchorCtr="1"/>
          <a:lstStyle>
            <a:lvl1pPr marL="0" indent="0" algn="ctr">
              <a:buNone/>
              <a:defRPr sz="1400"/>
            </a:lvl1pPr>
            <a:lvl2pPr marL="511807" indent="0">
              <a:buNone/>
              <a:defRPr sz="3100"/>
            </a:lvl2pPr>
            <a:lvl3pPr marL="1023613" indent="0">
              <a:buNone/>
              <a:defRPr sz="2700"/>
            </a:lvl3pPr>
            <a:lvl4pPr marL="1535420" indent="0">
              <a:buNone/>
              <a:defRPr sz="2200"/>
            </a:lvl4pPr>
            <a:lvl5pPr marL="2047227" indent="0">
              <a:buNone/>
              <a:defRPr sz="2200"/>
            </a:lvl5pPr>
            <a:lvl6pPr marL="2559035" indent="0">
              <a:buNone/>
              <a:defRPr sz="2200"/>
            </a:lvl6pPr>
            <a:lvl7pPr marL="3070842" indent="0">
              <a:buNone/>
              <a:defRPr sz="2200"/>
            </a:lvl7pPr>
            <a:lvl8pPr marL="3582649" indent="0">
              <a:buNone/>
              <a:defRPr sz="2200"/>
            </a:lvl8pPr>
            <a:lvl9pPr marL="4094456" indent="0">
              <a:buNone/>
              <a:defRPr sz="2200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81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980495" y="1608673"/>
            <a:ext cx="4894808" cy="4028153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>
                <a:solidFill>
                  <a:srgbClr val="101D3A"/>
                </a:solidFill>
              </a:defRPr>
            </a:lvl1pPr>
            <a:lvl2pPr>
              <a:defRPr>
                <a:solidFill>
                  <a:srgbClr val="101D3A"/>
                </a:solidFill>
              </a:defRPr>
            </a:lvl2pPr>
            <a:lvl3pPr>
              <a:defRPr>
                <a:solidFill>
                  <a:srgbClr val="101D3A"/>
                </a:solidFill>
              </a:defRPr>
            </a:lvl3pPr>
            <a:lvl4pPr>
              <a:defRPr>
                <a:solidFill>
                  <a:srgbClr val="101D3A"/>
                </a:solidFill>
              </a:defRPr>
            </a:lvl4pPr>
            <a:lvl5pPr>
              <a:defRPr>
                <a:solidFill>
                  <a:srgbClr val="101D3A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259" y="1608673"/>
            <a:ext cx="6272155" cy="4028153"/>
          </a:xfr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000">
                <a:solidFill>
                  <a:srgbClr val="101D3A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2000">
                <a:solidFill>
                  <a:srgbClr val="101D3A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800">
                <a:solidFill>
                  <a:srgbClr val="101D3A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600">
                <a:solidFill>
                  <a:srgbClr val="101D3A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defRPr sz="1600">
                <a:solidFill>
                  <a:srgbClr val="101D3A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03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9257" y="1605796"/>
            <a:ext cx="11352109" cy="6465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511806" indent="0">
              <a:buNone/>
              <a:defRPr sz="2000"/>
            </a:lvl2pPr>
            <a:lvl3pPr marL="1023613" indent="0">
              <a:buNone/>
              <a:defRPr sz="2000"/>
            </a:lvl3pPr>
            <a:lvl4pPr marL="1535420" indent="0">
              <a:buNone/>
              <a:defRPr sz="2000"/>
            </a:lvl4pPr>
            <a:lvl5pPr marL="2047227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29263" y="2290754"/>
            <a:ext cx="3540772" cy="3611551"/>
          </a:xfrm>
        </p:spPr>
        <p:txBody>
          <a:bodyPr>
            <a:noAutofit/>
          </a:bodyPr>
          <a:lstStyle>
            <a:lvl1pPr marL="282372" indent="-282372">
              <a:buClr>
                <a:srgbClr val="007DBA"/>
              </a:buClr>
              <a:buFont typeface="Arial"/>
              <a:buChar char="•"/>
              <a:defRPr sz="1600">
                <a:solidFill>
                  <a:srgbClr val="101D3A"/>
                </a:solidFill>
              </a:defRPr>
            </a:lvl1pPr>
            <a:lvl2pPr marL="511806" indent="0">
              <a:buNone/>
              <a:defRPr sz="2000"/>
            </a:lvl2pPr>
            <a:lvl3pPr marL="1023613" indent="0">
              <a:buNone/>
              <a:defRPr sz="2000"/>
            </a:lvl3pPr>
            <a:lvl4pPr marL="1535420" indent="0">
              <a:buNone/>
              <a:defRPr sz="2000"/>
            </a:lvl4pPr>
            <a:lvl5pPr marL="2047227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49757" y="2290754"/>
            <a:ext cx="3525948" cy="3611551"/>
          </a:xfrm>
        </p:spPr>
        <p:txBody>
          <a:bodyPr>
            <a:noAutofit/>
          </a:bodyPr>
          <a:lstStyle>
            <a:lvl1pPr marL="282372" indent="-282372">
              <a:buClr>
                <a:srgbClr val="007DBA"/>
              </a:buClr>
              <a:buFont typeface="Arial"/>
              <a:buChar char="•"/>
              <a:defRPr sz="1600">
                <a:solidFill>
                  <a:srgbClr val="101D3A"/>
                </a:solidFill>
              </a:defRPr>
            </a:lvl1pPr>
            <a:lvl2pPr marL="511806" indent="0">
              <a:buNone/>
              <a:defRPr sz="2000"/>
            </a:lvl2pPr>
            <a:lvl3pPr marL="1023613" indent="0">
              <a:buNone/>
              <a:defRPr sz="2000"/>
            </a:lvl3pPr>
            <a:lvl4pPr marL="1535420" indent="0">
              <a:buNone/>
              <a:defRPr sz="2000"/>
            </a:lvl4pPr>
            <a:lvl5pPr marL="2047227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255425" y="2290754"/>
            <a:ext cx="3525948" cy="3611551"/>
          </a:xfrm>
        </p:spPr>
        <p:txBody>
          <a:bodyPr>
            <a:noAutofit/>
          </a:bodyPr>
          <a:lstStyle>
            <a:lvl1pPr marL="282372" indent="-282372">
              <a:buClr>
                <a:srgbClr val="007DBA"/>
              </a:buClr>
              <a:buFont typeface="Arial"/>
              <a:buChar char="•"/>
              <a:defRPr sz="1600">
                <a:solidFill>
                  <a:srgbClr val="101D3A"/>
                </a:solidFill>
              </a:defRPr>
            </a:lvl1pPr>
            <a:lvl2pPr marL="511806" indent="0">
              <a:buNone/>
              <a:defRPr sz="2000"/>
            </a:lvl2pPr>
            <a:lvl3pPr marL="1023613" indent="0">
              <a:buNone/>
              <a:defRPr sz="2000"/>
            </a:lvl3pPr>
            <a:lvl4pPr marL="1535420" indent="0">
              <a:buNone/>
              <a:defRPr sz="2000"/>
            </a:lvl4pPr>
            <a:lvl5pPr marL="2047227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25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41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60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solidFill>
          <a:srgbClr val="007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23" y="6370175"/>
            <a:ext cx="1470616" cy="1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00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23" y="6370175"/>
            <a:ext cx="1470616" cy="1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1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Blue">
    <p:bg>
      <p:bgPr>
        <a:solidFill>
          <a:srgbClr val="007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4929" y="1844886"/>
            <a:ext cx="10906591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929" y="3461117"/>
            <a:ext cx="10906591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E52776-0A7E-417A-B287-2E0D1250EC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929" y="375825"/>
            <a:ext cx="2333992" cy="28847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515100" y="896879"/>
            <a:ext cx="5029200" cy="5029200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119601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-Contac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2333" y="1676073"/>
            <a:ext cx="7510987" cy="175293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495"/>
              </a:spcBef>
              <a:buFontTx/>
              <a:buNone/>
              <a:defRPr sz="1800">
                <a:solidFill>
                  <a:srgbClr val="13294B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9" y="382175"/>
            <a:ext cx="2333984" cy="2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3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2333" y="1676073"/>
            <a:ext cx="7510987" cy="175293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495"/>
              </a:spcBef>
              <a:buFontTx/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929" y="375825"/>
            <a:ext cx="2333992" cy="2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88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07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2333" y="1676073"/>
            <a:ext cx="7510987" cy="175293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495"/>
              </a:spcBef>
              <a:buFontTx/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929" y="375825"/>
            <a:ext cx="2333992" cy="2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1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08" y="3215356"/>
            <a:ext cx="3474583" cy="4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87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75" y="3214281"/>
            <a:ext cx="3492049" cy="4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23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7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75" y="3214281"/>
            <a:ext cx="3492049" cy="4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"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4929" y="1844886"/>
            <a:ext cx="10906591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929" y="3461117"/>
            <a:ext cx="10906591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E52776-0A7E-417A-B287-2E0D1250E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15100" y="896879"/>
            <a:ext cx="5029200" cy="502920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929" y="375825"/>
            <a:ext cx="2333992" cy="2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54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4929" y="1844886"/>
            <a:ext cx="10906591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 b="1">
                <a:solidFill>
                  <a:srgbClr val="007DBA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929" y="3461117"/>
            <a:ext cx="10906591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07DBA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926" y="6382532"/>
            <a:ext cx="1494811" cy="1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"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4929" y="1844886"/>
            <a:ext cx="10906591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929" y="3461117"/>
            <a:ext cx="10906591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4926" y="6382070"/>
            <a:ext cx="1494811" cy="1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3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solidFill>
          <a:srgbClr val="007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4929" y="1844886"/>
            <a:ext cx="10906591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929" y="3461117"/>
            <a:ext cx="10906591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4926" y="6382070"/>
            <a:ext cx="1494811" cy="1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0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" y="2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13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6656" y="6383218"/>
            <a:ext cx="1993081" cy="18475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539350" y="1844886"/>
            <a:ext cx="5260385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rgbClr val="007DBA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39350" y="3461117"/>
            <a:ext cx="5260385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07DBA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39344" y="6293029"/>
            <a:ext cx="2743200" cy="36512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926" y="6382532"/>
            <a:ext cx="1494811" cy="1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8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" y="2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13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539350" y="1844886"/>
            <a:ext cx="5260385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39350" y="3461117"/>
            <a:ext cx="5260385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39344" y="629302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4926" y="6382070"/>
            <a:ext cx="1494811" cy="1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2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rgbClr val="007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" y="2"/>
            <a:ext cx="6094444" cy="6856100"/>
          </a:xfrm>
          <a:blipFill rotWithShape="1">
            <a:blip r:embed="rId2"/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13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539350" y="1844886"/>
            <a:ext cx="5260385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39350" y="3461117"/>
            <a:ext cx="5260385" cy="7538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39344" y="629302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4926" y="6382070"/>
            <a:ext cx="1494811" cy="1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623" y="240771"/>
            <a:ext cx="11358032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628" y="1583270"/>
            <a:ext cx="11358033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4629" y="6291885"/>
            <a:ext cx="62201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rgbClr val="13294B"/>
                </a:solidFill>
              </a:defRPr>
            </a:lvl1pPr>
          </a:lstStyle>
          <a:p>
            <a:fld id="{0EE52776-0A7E-417A-B287-2E0D1250E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4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</p:sldLayoutIdLst>
  <p:hf hdr="0" dt="0"/>
  <p:txStyles>
    <p:titleStyle>
      <a:lvl1pPr algn="l" defTabSz="457139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Arial"/>
          <a:ea typeface="+mj-ea"/>
          <a:cs typeface="+mj-cs"/>
        </a:defRPr>
      </a:lvl1pPr>
    </p:titleStyle>
    <p:bodyStyle>
      <a:lvl1pPr marL="342854" indent="-342854" algn="l" defTabSz="457139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+mn-cs"/>
        </a:defRPr>
      </a:lvl1pPr>
      <a:lvl2pPr marL="742852" indent="-285713" algn="l" defTabSz="457139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+mn-cs"/>
        </a:defRPr>
      </a:lvl2pPr>
      <a:lvl3pPr marL="1142850" indent="-228570" algn="l" defTabSz="45713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2"/>
          </a:solidFill>
          <a:latin typeface="Arial"/>
          <a:ea typeface="+mn-ea"/>
          <a:cs typeface="+mn-cs"/>
        </a:defRPr>
      </a:lvl3pPr>
      <a:lvl4pPr marL="1599991" indent="-228570" algn="l" defTabSz="457139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2"/>
          </a:solidFill>
          <a:latin typeface="Arial"/>
          <a:ea typeface="+mn-ea"/>
          <a:cs typeface="+mn-cs"/>
        </a:defRPr>
      </a:lvl4pPr>
      <a:lvl5pPr marL="2057130" indent="-228570" algn="l" defTabSz="457139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2"/>
          </a:solidFill>
          <a:latin typeface="Arial"/>
          <a:ea typeface="+mn-ea"/>
          <a:cs typeface="+mn-cs"/>
        </a:defRPr>
      </a:lvl5pPr>
      <a:lvl6pPr marL="2514269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1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623" y="274639"/>
            <a:ext cx="10972800" cy="1143000"/>
          </a:xfrm>
          <a:prstGeom prst="rect">
            <a:avLst/>
          </a:prstGeom>
        </p:spPr>
        <p:txBody>
          <a:bodyPr vert="horz" lIns="91430" tIns="0" rIns="9143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623" y="1600202"/>
            <a:ext cx="109728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623" y="6291884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rgbClr val="13294B"/>
                </a:solidFill>
              </a:defRPr>
            </a:lvl1pPr>
          </a:lstStyle>
          <a:p>
            <a:fld id="{D0A8BD7E-3FB1-46E0-88A2-F69CF9BE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58" r:id="rId2"/>
    <p:sldLayoutId id="2147483759" r:id="rId3"/>
    <p:sldLayoutId id="2147483761" r:id="rId4"/>
    <p:sldLayoutId id="2147483756" r:id="rId5"/>
    <p:sldLayoutId id="2147483757" r:id="rId6"/>
  </p:sldLayoutIdLst>
  <p:hf hdr="0" dt="0"/>
  <p:txStyles>
    <p:titleStyle>
      <a:lvl1pPr algn="l" defTabSz="45713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854" indent="-342854" algn="l" defTabSz="457139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1pPr>
      <a:lvl2pPr marL="742852" indent="-285713" algn="l" defTabSz="457139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2pPr>
      <a:lvl3pPr marL="1142850" indent="-228570" algn="l" defTabSz="45713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+mn-cs"/>
        </a:defRPr>
      </a:lvl3pPr>
      <a:lvl4pPr marL="1599991" indent="-228570" algn="l" defTabSz="457139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+mn-cs"/>
        </a:defRPr>
      </a:lvl4pPr>
      <a:lvl5pPr marL="2057130" indent="-228570" algn="l" defTabSz="457139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2514269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1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495" y="152400"/>
            <a:ext cx="11371232" cy="914400"/>
          </a:xfrm>
          <a:prstGeom prst="rect">
            <a:avLst/>
          </a:prstGeom>
        </p:spPr>
        <p:txBody>
          <a:bodyPr vert="horz" lIns="0" tIns="0" rIns="91430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333" y="1608669"/>
            <a:ext cx="11358032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494" y="6291885"/>
            <a:ext cx="316573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l">
              <a:defRPr sz="1000">
                <a:solidFill>
                  <a:srgbClr val="101D3A"/>
                </a:solidFill>
              </a:defRPr>
            </a:lvl1pPr>
          </a:lstStyle>
          <a:p>
            <a:fld id="{23750D03-48AD-2741-AECD-41D901562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9759" y="6291885"/>
            <a:ext cx="5166676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rgbClr val="13294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1" r:id="rId7"/>
    <p:sldLayoutId id="2147483747" r:id="rId8"/>
    <p:sldLayoutId id="2147483762" r:id="rId9"/>
    <p:sldLayoutId id="2147483763" r:id="rId10"/>
  </p:sldLayoutIdLst>
  <p:hf hdr="0" dt="0"/>
  <p:txStyles>
    <p:titleStyle>
      <a:lvl1pPr algn="l" defTabSz="457139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007DBA"/>
          </a:solidFill>
          <a:latin typeface="Arial"/>
          <a:ea typeface="+mj-ea"/>
          <a:cs typeface="+mj-cs"/>
        </a:defRPr>
      </a:lvl1pPr>
    </p:titleStyle>
    <p:bodyStyle>
      <a:lvl1pPr marL="342854" indent="-342854" algn="l" defTabSz="457139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+mn-cs"/>
        </a:defRPr>
      </a:lvl1pPr>
      <a:lvl2pPr marL="742852" indent="-285713" algn="l" defTabSz="457139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+mn-cs"/>
        </a:defRPr>
      </a:lvl2pPr>
      <a:lvl3pPr marL="1142850" indent="-228570" algn="l" defTabSz="457139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500" kern="1200">
          <a:solidFill>
            <a:schemeClr val="tx2"/>
          </a:solidFill>
          <a:latin typeface="Arial"/>
          <a:ea typeface="+mn-ea"/>
          <a:cs typeface="+mn-cs"/>
        </a:defRPr>
      </a:lvl3pPr>
      <a:lvl4pPr marL="1599991" indent="-228570" algn="l" defTabSz="457139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300" kern="1200">
          <a:solidFill>
            <a:schemeClr val="tx2"/>
          </a:solidFill>
          <a:latin typeface="Arial"/>
          <a:ea typeface="+mn-ea"/>
          <a:cs typeface="+mn-cs"/>
        </a:defRPr>
      </a:lvl4pPr>
      <a:lvl5pPr marL="2057130" indent="-228570" algn="l" defTabSz="457139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200" kern="1200">
          <a:solidFill>
            <a:schemeClr val="tx2"/>
          </a:solidFill>
          <a:latin typeface="Arial"/>
          <a:ea typeface="+mn-ea"/>
          <a:cs typeface="+mn-cs"/>
        </a:defRPr>
      </a:lvl5pPr>
      <a:lvl6pPr marL="2514269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1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6" userDrawn="1">
          <p15:clr>
            <a:srgbClr val="F26B43"/>
          </p15:clr>
        </p15:guide>
        <p15:guide id="4" pos="7424" userDrawn="1">
          <p15:clr>
            <a:srgbClr val="F26B43"/>
          </p15:clr>
        </p15:guide>
        <p15:guide id="5" orient="horz" pos="624" userDrawn="1">
          <p15:clr>
            <a:srgbClr val="F26B43"/>
          </p15:clr>
        </p15:guide>
        <p15:guide id="7" orient="horz" pos="1008" userDrawn="1">
          <p15:clr>
            <a:srgbClr val="F26B43"/>
          </p15:clr>
        </p15:guide>
        <p15:guide id="8" orient="horz" pos="410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3338" y="230684"/>
            <a:ext cx="11358033" cy="1143000"/>
          </a:xfrm>
          <a:prstGeom prst="rect">
            <a:avLst/>
          </a:prstGeom>
        </p:spPr>
        <p:txBody>
          <a:bodyPr vert="horz" lIns="0" tIns="45715" rIns="0" bIns="45715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23333" y="1552918"/>
            <a:ext cx="11358032" cy="4525963"/>
          </a:xfrm>
          <a:prstGeom prst="rect">
            <a:avLst/>
          </a:prstGeom>
        </p:spPr>
        <p:txBody>
          <a:bodyPr vert="horz" lIns="0" tIns="45715" rIns="0" bIns="45715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6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52" r:id="rId2"/>
    <p:sldLayoutId id="2147483753" r:id="rId3"/>
    <p:sldLayoutId id="2147483750" r:id="rId4"/>
    <p:sldLayoutId id="2147483754" r:id="rId5"/>
    <p:sldLayoutId id="2147483751" r:id="rId6"/>
  </p:sldLayoutIdLst>
  <p:hf hdr="0" dt="0"/>
  <p:txStyles>
    <p:titleStyle>
      <a:lvl1pPr algn="l" defTabSz="457139" rtl="0" eaLnBrk="1" latinLnBrk="0" hangingPunct="1">
        <a:spcBef>
          <a:spcPct val="0"/>
        </a:spcBef>
        <a:buNone/>
        <a:defRPr sz="2400" kern="1200">
          <a:solidFill>
            <a:srgbClr val="101D3A"/>
          </a:solidFill>
          <a:latin typeface="Arial"/>
          <a:ea typeface="+mj-ea"/>
          <a:cs typeface="+mj-cs"/>
        </a:defRPr>
      </a:lvl1pPr>
    </p:titleStyle>
    <p:bodyStyle>
      <a:lvl1pPr marL="342854" indent="-342854" algn="l" defTabSz="457139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600" kern="1200">
          <a:solidFill>
            <a:srgbClr val="101D3A"/>
          </a:solidFill>
          <a:latin typeface="Arial"/>
          <a:ea typeface="+mn-ea"/>
          <a:cs typeface="+mn-cs"/>
        </a:defRPr>
      </a:lvl1pPr>
      <a:lvl2pPr marL="742852" indent="-285713" algn="l" defTabSz="457139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600" kern="1200">
          <a:solidFill>
            <a:srgbClr val="101D3A"/>
          </a:solidFill>
          <a:latin typeface="Arial"/>
          <a:ea typeface="+mn-ea"/>
          <a:cs typeface="+mn-cs"/>
        </a:defRPr>
      </a:lvl2pPr>
      <a:lvl3pPr marL="1142850" indent="-228570" algn="l" defTabSz="457139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500" kern="1200">
          <a:solidFill>
            <a:srgbClr val="101D3A"/>
          </a:solidFill>
          <a:latin typeface="Arial"/>
          <a:ea typeface="+mn-ea"/>
          <a:cs typeface="+mn-cs"/>
        </a:defRPr>
      </a:lvl3pPr>
      <a:lvl4pPr marL="1599991" indent="-228570" algn="l" defTabSz="457139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300" kern="1200">
          <a:solidFill>
            <a:srgbClr val="101D3A"/>
          </a:solidFill>
          <a:latin typeface="Arial"/>
          <a:ea typeface="+mn-ea"/>
          <a:cs typeface="+mn-cs"/>
        </a:defRPr>
      </a:lvl4pPr>
      <a:lvl5pPr marL="2057130" indent="-228570" algn="l" defTabSz="457139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Font typeface="Arial"/>
        <a:buChar char="•"/>
        <a:defRPr sz="1200" kern="1200">
          <a:solidFill>
            <a:srgbClr val="101D3A"/>
          </a:solidFill>
          <a:latin typeface="Arial"/>
          <a:ea typeface="+mn-ea"/>
          <a:cs typeface="+mn-cs"/>
        </a:defRPr>
      </a:lvl5pPr>
      <a:lvl6pPr marL="2514269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0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1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Tableau Community of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Parameter usage in RS CORE reports</a:t>
            </a:r>
          </a:p>
          <a:p>
            <a:r>
              <a:rPr lang="en-US" dirty="0"/>
              <a:t>May 17, 2023</a:t>
            </a:r>
          </a:p>
        </p:txBody>
      </p:sp>
    </p:spTree>
    <p:extLst>
      <p:ext uri="{BB962C8B-B14F-4D97-AF65-F5344CB8AC3E}">
        <p14:creationId xmlns:p14="http://schemas.microsoft.com/office/powerpoint/2010/main" val="25284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7" y="1249750"/>
            <a:ext cx="11370469" cy="995757"/>
          </a:xfrm>
        </p:spPr>
        <p:txBody>
          <a:bodyPr/>
          <a:lstStyle/>
          <a:p>
            <a:r>
              <a:rPr lang="en-US" dirty="0"/>
              <a:t>Calculated field “</a:t>
            </a:r>
            <a:r>
              <a:rPr lang="en-US" dirty="0" err="1"/>
              <a:t>Selected_Measure</a:t>
            </a:r>
            <a:r>
              <a:rPr lang="en-US" dirty="0"/>
              <a:t>” calculates the value to display based on the user input in “Metric”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Funding Report Parameter: “Metric”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84273-0B23-4A22-1172-02B21630878D}"/>
              </a:ext>
            </a:extLst>
          </p:cNvPr>
          <p:cNvSpPr txBox="1"/>
          <p:nvPr/>
        </p:nvSpPr>
        <p:spPr>
          <a:xfrm>
            <a:off x="6926663" y="6055507"/>
            <a:ext cx="5265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List of measure options available to the user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5F775-3C29-770F-4DAE-486EBC4F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80" y="1939255"/>
            <a:ext cx="94107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CF9969-3511-3139-2749-B66B41FF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663" y="1669334"/>
            <a:ext cx="4749622" cy="438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A9C8AB-4A1F-C488-8176-4FB200095B04}"/>
              </a:ext>
            </a:extLst>
          </p:cNvPr>
          <p:cNvSpPr txBox="1"/>
          <p:nvPr/>
        </p:nvSpPr>
        <p:spPr>
          <a:xfrm>
            <a:off x="586780" y="4834855"/>
            <a:ext cx="5265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Calculated field results determined by “Metric” parameter 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E6F40B-0922-59F3-48A5-8B0CD3DBE3A3}"/>
              </a:ext>
            </a:extLst>
          </p:cNvPr>
          <p:cNvSpPr txBox="1">
            <a:spLocks/>
          </p:cNvSpPr>
          <p:nvPr/>
        </p:nvSpPr>
        <p:spPr>
          <a:xfrm>
            <a:off x="806273" y="5324030"/>
            <a:ext cx="4970684" cy="11504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854" indent="-342854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20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1pPr>
            <a:lvl2pPr marL="742852" indent="-285713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20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2pPr>
            <a:lvl3pPr marL="1142850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8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3pPr>
            <a:lvl4pPr marL="1599991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6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4pPr>
            <a:lvl5pPr marL="2057130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6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5pPr>
            <a:lvl6pPr marL="2514269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Why Integer type?</a:t>
            </a:r>
            <a:br>
              <a:rPr lang="en-US" sz="1800" dirty="0"/>
            </a:b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Enables changes to text displayed without modifications to calculated field.  Simplified case statement values.</a:t>
            </a:r>
            <a:br>
              <a:rPr lang="en-US" sz="1800" dirty="0"/>
            </a:br>
            <a:endParaRPr lang="en-US" sz="1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5CD430-E731-2606-D6B8-5BA0D6D1907C}"/>
              </a:ext>
            </a:extLst>
          </p:cNvPr>
          <p:cNvCxnSpPr/>
          <p:nvPr/>
        </p:nvCxnSpPr>
        <p:spPr>
          <a:xfrm>
            <a:off x="3067940" y="2674834"/>
            <a:ext cx="5648770" cy="13758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51DDCB-54C1-3694-4053-D6CDD8405219}"/>
              </a:ext>
            </a:extLst>
          </p:cNvPr>
          <p:cNvCxnSpPr>
            <a:cxnSpLocks/>
          </p:cNvCxnSpPr>
          <p:nvPr/>
        </p:nvCxnSpPr>
        <p:spPr>
          <a:xfrm>
            <a:off x="2194520" y="2846462"/>
            <a:ext cx="6522190" cy="14543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8" y="1608673"/>
            <a:ext cx="5047618" cy="44091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Previously…</a:t>
            </a:r>
          </a:p>
          <a:p>
            <a:r>
              <a:rPr lang="en-US" dirty="0"/>
              <a:t>Project/Task Manager parameter was a fixed list</a:t>
            </a:r>
          </a:p>
          <a:p>
            <a:r>
              <a:rPr lang="en-US" dirty="0"/>
              <a:t>All Project &amp; Task Manager names were in the list</a:t>
            </a:r>
          </a:p>
          <a:p>
            <a:r>
              <a:rPr lang="en-US" dirty="0"/>
              <a:t>Manually generated list in excel to combine the two values &amp; get distinct results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(requires ongoing manual updates!!!)</a:t>
            </a:r>
          </a:p>
          <a:p>
            <a:r>
              <a:rPr lang="en-US" dirty="0"/>
              <a:t>Added SIGNIFICANT “bulk” to the report often triggering insufficient memory issues  </a:t>
            </a:r>
            <a:r>
              <a:rPr lang="en-US" sz="1600" dirty="0">
                <a:solidFill>
                  <a:srgbClr val="FF0000"/>
                </a:solidFill>
              </a:rPr>
              <a:t>(report wouldn’t even run for large portfolios)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Monthly Statement: A Cautionary Tale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4A59C3-544E-FA27-F1B4-7852C0C1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907" y="1418151"/>
            <a:ext cx="3872847" cy="440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F03C73-DC3F-C872-824D-BB3F107DD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2" t="7585" r="6702" b="35862"/>
          <a:stretch/>
        </p:blipFill>
        <p:spPr>
          <a:xfrm>
            <a:off x="5546221" y="2959447"/>
            <a:ext cx="2973937" cy="340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9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8" y="1608673"/>
            <a:ext cx="5047618" cy="4028153"/>
          </a:xfrm>
        </p:spPr>
        <p:txBody>
          <a:bodyPr/>
          <a:lstStyle/>
          <a:p>
            <a:r>
              <a:rPr lang="en-US" dirty="0"/>
              <a:t>Replace “fixed” dropdown list with type-in</a:t>
            </a:r>
          </a:p>
          <a:p>
            <a:r>
              <a:rPr lang="en-US" dirty="0"/>
              <a:t>Enabled adding an Employee ID search option</a:t>
            </a:r>
          </a:p>
          <a:p>
            <a:r>
              <a:rPr lang="en-US" dirty="0"/>
              <a:t>Required incorporating data clean up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Monthly Statement: The Fix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156AF3-412D-7102-1D43-D4D1BD82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5201"/>
            <a:ext cx="5560464" cy="119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8E5512-7D9C-85C3-3072-82AC2626E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033500" y="2889814"/>
            <a:ext cx="3457575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9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8" y="1608673"/>
            <a:ext cx="8048170" cy="1698549"/>
          </a:xfrm>
        </p:spPr>
        <p:txBody>
          <a:bodyPr/>
          <a:lstStyle/>
          <a:p>
            <a:r>
              <a:rPr lang="en-US" dirty="0"/>
              <a:t>Input agnostic of:  Capitalization, dashes (2 types), spaces, underscores</a:t>
            </a:r>
          </a:p>
          <a:p>
            <a:r>
              <a:rPr lang="en-US" dirty="0"/>
              <a:t>Both parameter and original values need the same modifications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Monthly Statement: The Fix – String Clean 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63DE1-12CB-885A-1F7B-6A405661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97" y="2939755"/>
            <a:ext cx="9357057" cy="102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334FF-7FDA-EEC3-9694-E6F6945D4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97" y="4150842"/>
            <a:ext cx="10109830" cy="84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2895E6-484A-BE61-ED7F-08CF565F9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97" y="5194496"/>
            <a:ext cx="10214439" cy="84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B9A8285-8E69-C594-9AC8-88941681411B}"/>
              </a:ext>
            </a:extLst>
          </p:cNvPr>
          <p:cNvSpPr txBox="1">
            <a:spLocks/>
          </p:cNvSpPr>
          <p:nvPr/>
        </p:nvSpPr>
        <p:spPr>
          <a:xfrm>
            <a:off x="8203963" y="1395783"/>
            <a:ext cx="3558779" cy="2033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854" indent="-342854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20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1pPr>
            <a:lvl2pPr marL="742852" indent="-285713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20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2pPr>
            <a:lvl3pPr marL="1142850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8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3pPr>
            <a:lvl4pPr marL="1599991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6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4pPr>
            <a:lvl5pPr marL="2057130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6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5pPr>
            <a:lvl6pPr marL="2514269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Why are there 3 of these?</a:t>
            </a:r>
            <a:br>
              <a:rPr lang="en-US" sz="1800" dirty="0"/>
            </a:br>
            <a:r>
              <a:rPr lang="en-US" sz="1800" dirty="0"/>
              <a:t>In this specific scenario, the parameter is being compared to multiple dimensions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. Each dimension and the parameter need similar clean up to ensure we’re comparing apples to apples.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61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7" y="1608673"/>
            <a:ext cx="4233851" cy="4028153"/>
          </a:xfrm>
        </p:spPr>
        <p:txBody>
          <a:bodyPr/>
          <a:lstStyle/>
          <a:p>
            <a:r>
              <a:rPr lang="en-US" dirty="0"/>
              <a:t>Same parameter checks:</a:t>
            </a:r>
          </a:p>
          <a:p>
            <a:pPr lvl="1"/>
            <a:r>
              <a:rPr lang="en-US" sz="1800" dirty="0"/>
              <a:t>Project Manager Employee ID</a:t>
            </a:r>
          </a:p>
          <a:p>
            <a:pPr lvl="1"/>
            <a:r>
              <a:rPr lang="en-US" sz="1800" dirty="0"/>
              <a:t>Task Manager Employee ID</a:t>
            </a:r>
          </a:p>
          <a:p>
            <a:pPr lvl="1"/>
            <a:r>
              <a:rPr lang="en-US" sz="1800" dirty="0"/>
              <a:t>Project Manager Name</a:t>
            </a:r>
          </a:p>
          <a:p>
            <a:pPr lvl="1"/>
            <a:r>
              <a:rPr lang="en-US" sz="1800" dirty="0"/>
              <a:t>Task Manager Name</a:t>
            </a:r>
          </a:p>
          <a:p>
            <a:pPr lvl="1"/>
            <a:r>
              <a:rPr lang="en-US" sz="1800" dirty="0"/>
              <a:t>Minimal character requirement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Monthly Statement: The Fix – Calculated Filter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4731AD-129E-B07E-B0F5-EA61AE60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109" y="1705014"/>
            <a:ext cx="7099633" cy="334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75953AB-BD63-1920-0993-4E8DE49FEFB8}"/>
              </a:ext>
            </a:extLst>
          </p:cNvPr>
          <p:cNvSpPr txBox="1">
            <a:spLocks/>
          </p:cNvSpPr>
          <p:nvPr/>
        </p:nvSpPr>
        <p:spPr>
          <a:xfrm>
            <a:off x="6358071" y="5232234"/>
            <a:ext cx="4248624" cy="1136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854" indent="-342854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20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1pPr>
            <a:lvl2pPr marL="742852" indent="-285713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20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2pPr>
            <a:lvl3pPr marL="1142850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8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3pPr>
            <a:lvl4pPr marL="1599991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6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4pPr>
            <a:lvl5pPr marL="2057130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6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5pPr>
            <a:lvl6pPr marL="2514269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Possible Enhancement</a:t>
            </a:r>
            <a:br>
              <a:rPr lang="en-US" sz="1600" dirty="0"/>
            </a:br>
            <a:r>
              <a:rPr lang="en-US" sz="1600" dirty="0"/>
              <a:t>For employee ID, r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ather than checking if the cleaned-parameter is the substring, the cleaned-parameter could be a list of employee IDs and the calculations modified accordingly.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55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8" y="1608673"/>
            <a:ext cx="4740948" cy="4028153"/>
          </a:xfrm>
        </p:spPr>
        <p:txBody>
          <a:bodyPr/>
          <a:lstStyle/>
          <a:p>
            <a:r>
              <a:rPr lang="en-US" dirty="0"/>
              <a:t>Current value is set to the field prompt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(see parameter config)</a:t>
            </a:r>
          </a:p>
          <a:p>
            <a:r>
              <a:rPr lang="en-US" dirty="0"/>
              <a:t>Hide/Show Floating container with additional instructions including description of minimum requirements and examples 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(hide/show button modified to an encircled “</a:t>
            </a:r>
            <a:r>
              <a:rPr lang="en-US" sz="16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” icon.)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Monthly Statement: The Fix – UI &amp; Communication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156AF3-412D-7102-1D43-D4D1BD82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86765"/>
            <a:ext cx="5924550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915903-AA24-0F20-9D4B-63BC5603C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206" y="2992556"/>
            <a:ext cx="5486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1D14A9-5B1B-CC3C-E3D5-DDEABFFF1402}"/>
              </a:ext>
            </a:extLst>
          </p:cNvPr>
          <p:cNvCxnSpPr>
            <a:cxnSpLocks/>
          </p:cNvCxnSpPr>
          <p:nvPr/>
        </p:nvCxnSpPr>
        <p:spPr>
          <a:xfrm flipV="1">
            <a:off x="10118221" y="1734796"/>
            <a:ext cx="538385" cy="11280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functions for filtering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B810C0-6B00-7261-3D47-8560A17D2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94" y="1463394"/>
            <a:ext cx="8842929" cy="2946235"/>
          </a:xfrm>
        </p:spPr>
        <p:txBody>
          <a:bodyPr/>
          <a:lstStyle/>
          <a:p>
            <a:r>
              <a:rPr lang="en-US" dirty="0"/>
              <a:t>TRIM(string)</a:t>
            </a:r>
          </a:p>
          <a:p>
            <a:r>
              <a:rPr lang="en-US" dirty="0"/>
              <a:t>CONTAINS(string, substring)</a:t>
            </a:r>
          </a:p>
          <a:p>
            <a:r>
              <a:rPr lang="en-US" dirty="0"/>
              <a:t>STARTSWITH(string, substring)</a:t>
            </a:r>
          </a:p>
          <a:p>
            <a:r>
              <a:rPr lang="en-US" dirty="0"/>
              <a:t>UPPER(string)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(or it’s converse, LOWER(string))</a:t>
            </a:r>
          </a:p>
          <a:p>
            <a:r>
              <a:rPr lang="en-US" dirty="0"/>
              <a:t>REPLACE(string, target substring, replacement substring)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7" y="1608673"/>
            <a:ext cx="9167670" cy="40281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Parameters can be used in calculated fields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Parameters can be used in parameter actions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2400" dirty="0"/>
              <a:t>(Filters cannot be used in either of these)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Parameters</a:t>
            </a:r>
          </a:p>
        </p:txBody>
      </p:sp>
    </p:spTree>
    <p:extLst>
      <p:ext uri="{BB962C8B-B14F-4D97-AF65-F5344CB8AC3E}">
        <p14:creationId xmlns:p14="http://schemas.microsoft.com/office/powerpoint/2010/main" val="4170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7" y="1608673"/>
            <a:ext cx="8697651" cy="40281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Parameters can be used in calculated fields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Parameters can be used in parameter actions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2400" dirty="0"/>
              <a:t>(Filters cannot be used in either of these)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Parameters</a:t>
            </a:r>
          </a:p>
        </p:txBody>
      </p:sp>
      <p:sp>
        <p:nvSpPr>
          <p:cNvPr id="12" name="Callout: Left Arrow 11">
            <a:extLst>
              <a:ext uri="{FF2B5EF4-FFF2-40B4-BE49-F238E27FC236}">
                <a16:creationId xmlns:a16="http://schemas.microsoft.com/office/drawing/2014/main" id="{8D11D7F0-2BC3-751F-0E1C-6EEDC4284D64}"/>
              </a:ext>
            </a:extLst>
          </p:cNvPr>
          <p:cNvSpPr/>
          <p:nvPr/>
        </p:nvSpPr>
        <p:spPr>
          <a:xfrm>
            <a:off x="9007266" y="901716"/>
            <a:ext cx="2991029" cy="181522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6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We’ll be looking at some of these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99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7" y="1608673"/>
            <a:ext cx="5889053" cy="4028153"/>
          </a:xfrm>
        </p:spPr>
        <p:txBody>
          <a:bodyPr/>
          <a:lstStyle/>
          <a:p>
            <a:r>
              <a:rPr lang="en-US" dirty="0"/>
              <a:t>Single input to filter multiple data sources w/o blending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Project Costs &amp; GL Transactions)</a:t>
            </a:r>
          </a:p>
          <a:p>
            <a:r>
              <a:rPr lang="en-US" dirty="0"/>
              <a:t>Single input to filter across multiple values</a:t>
            </a:r>
            <a:br>
              <a:rPr lang="en-US" dirty="0"/>
            </a:br>
            <a:r>
              <a:rPr lang="en-US" dirty="0"/>
              <a:t>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Project Manager &amp; Task Manager)</a:t>
            </a:r>
          </a:p>
          <a:p>
            <a:r>
              <a:rPr lang="en-US" dirty="0"/>
              <a:t>Recreate familiar textbox input style with greater input flexibility</a:t>
            </a:r>
          </a:p>
          <a:p>
            <a:r>
              <a:rPr lang="en-US" dirty="0"/>
              <a:t>Implement minimum filter requirements agnostic of any specific value</a:t>
            </a:r>
          </a:p>
          <a:p>
            <a:r>
              <a:rPr lang="en-US" dirty="0"/>
              <a:t>Provide user with control/options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things parameters in calculated fields can do?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84E98DC-2857-848B-0B86-28884E6B84E8}"/>
              </a:ext>
            </a:extLst>
          </p:cNvPr>
          <p:cNvSpPr txBox="1">
            <a:spLocks/>
          </p:cNvSpPr>
          <p:nvPr/>
        </p:nvSpPr>
        <p:spPr>
          <a:xfrm>
            <a:off x="6506318" y="1925012"/>
            <a:ext cx="4970684" cy="2277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854" indent="-342854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20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1pPr>
            <a:lvl2pPr marL="742852" indent="-285713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20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2pPr>
            <a:lvl3pPr marL="1142850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8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3pPr>
            <a:lvl4pPr marL="1599991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6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4pPr>
            <a:lvl5pPr marL="2057130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6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5pPr>
            <a:lvl6pPr marL="2514269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85DBFB-58E8-EB74-56AF-CCBC700BF2F2}"/>
              </a:ext>
            </a:extLst>
          </p:cNvPr>
          <p:cNvSpPr txBox="1"/>
          <p:nvPr/>
        </p:nvSpPr>
        <p:spPr>
          <a:xfrm>
            <a:off x="6715126" y="2179178"/>
            <a:ext cx="45738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User Experience</a:t>
            </a:r>
            <a:br>
              <a:rPr lang="en-US" sz="1800" dirty="0"/>
            </a:br>
            <a:endParaRPr lang="en-US" sz="10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At the most general level, parameters put the burden of complexity on the developer and act to streamline &amp;/or enhance the user’s experience.</a:t>
            </a:r>
            <a:br>
              <a:rPr lang="en-US" sz="1800" dirty="0"/>
            </a:b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8" y="1608673"/>
            <a:ext cx="5047618" cy="40281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Business Use: Review &amp; reconcile labor ledger payroll.</a:t>
            </a:r>
          </a:p>
          <a:p>
            <a:pPr marL="0" indent="0">
              <a:buNone/>
            </a:pPr>
            <a:r>
              <a:rPr lang="en-US" dirty="0"/>
              <a:t>It is essentially a pre-built aggregation of Labor Ledger data saving the user from needing to do a few steps.</a:t>
            </a:r>
          </a:p>
          <a:p>
            <a:pPr marL="0" indent="0">
              <a:buNone/>
            </a:pPr>
            <a:r>
              <a:rPr lang="en-US" dirty="0"/>
              <a:t>Different dashboards have different levels of detail available. Parameters are used to filter as well as give the user control over the report layout &amp;/or content.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History Report: Report Purpose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0277C7-A351-3153-ACAE-2FCC543A6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0097"/>
              </p:ext>
            </p:extLst>
          </p:nvPr>
        </p:nvGraphicFramePr>
        <p:xfrm>
          <a:off x="6272613" y="1546789"/>
          <a:ext cx="5490129" cy="4210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7992">
                  <a:extLst>
                    <a:ext uri="{9D8B030D-6E8A-4147-A177-3AD203B41FA5}">
                      <a16:colId xmlns:a16="http://schemas.microsoft.com/office/drawing/2014/main" val="162239102"/>
                    </a:ext>
                  </a:extLst>
                </a:gridCol>
                <a:gridCol w="3112137">
                  <a:extLst>
                    <a:ext uri="{9D8B030D-6E8A-4147-A177-3AD203B41FA5}">
                      <a16:colId xmlns:a16="http://schemas.microsoft.com/office/drawing/2014/main" val="4271958291"/>
                    </a:ext>
                  </a:extLst>
                </a:gridCol>
              </a:tblGrid>
              <a:tr h="256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Parameter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Primary Purpose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262066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Employee ID(s)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00726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Employee Name (Last, First)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63360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End 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30062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Fin. Unit(s)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92882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Fund (CCOA)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43063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Include Vacation Accrual (Y/N)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Option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53831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21261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Job Code (s)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01810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Job Title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14742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Mask Data?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Option (available to developer for demos)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05290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Percent Options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Option (not implemented)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67716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 Manager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70520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43148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 Number(s)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254429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Select Date to 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Option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91131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Select Payroll 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Option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73005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Start 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86927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Task (Proj. Required)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69518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6484273-0B23-4A22-1172-02B21630878D}"/>
              </a:ext>
            </a:extLst>
          </p:cNvPr>
          <p:cNvSpPr txBox="1"/>
          <p:nvPr/>
        </p:nvSpPr>
        <p:spPr>
          <a:xfrm>
            <a:off x="6272613" y="5756905"/>
            <a:ext cx="5265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List of parameters used in Payroll History report</a:t>
            </a:r>
          </a:p>
        </p:txBody>
      </p:sp>
    </p:spTree>
    <p:extLst>
      <p:ext uri="{BB962C8B-B14F-4D97-AF65-F5344CB8AC3E}">
        <p14:creationId xmlns:p14="http://schemas.microsoft.com/office/powerpoint/2010/main" val="14908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8" y="1608673"/>
            <a:ext cx="5047618" cy="4028153"/>
          </a:xfrm>
        </p:spPr>
        <p:txBody>
          <a:bodyPr/>
          <a:lstStyle/>
          <a:p>
            <a:r>
              <a:rPr lang="en-US" dirty="0"/>
              <a:t>(Initial version) Single input to filter multiple data sources</a:t>
            </a:r>
            <a:br>
              <a:rPr lang="en-US" dirty="0"/>
            </a:b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(not applicable in current version)</a:t>
            </a:r>
          </a:p>
          <a:p>
            <a:r>
              <a:rPr lang="en-US" dirty="0"/>
              <a:t>Single input to filter across multiple values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Project Manager &amp; Task Manager)</a:t>
            </a:r>
          </a:p>
          <a:p>
            <a:r>
              <a:rPr lang="en-US" dirty="0"/>
              <a:t>Recreate familiar textbox input style with greater input flexibility</a:t>
            </a:r>
          </a:p>
          <a:p>
            <a:r>
              <a:rPr lang="en-US" dirty="0"/>
              <a:t>Implement minimum filter requirements agnostic of any specific value</a:t>
            </a:r>
          </a:p>
          <a:p>
            <a:r>
              <a:rPr lang="en-US" dirty="0"/>
              <a:t>Provide user with control/options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History Report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0277C7-A351-3153-ACAE-2FCC543A6A45}"/>
              </a:ext>
            </a:extLst>
          </p:cNvPr>
          <p:cNvGraphicFramePr>
            <a:graphicFrameLocks noGrp="1"/>
          </p:cNvGraphicFramePr>
          <p:nvPr/>
        </p:nvGraphicFramePr>
        <p:xfrm>
          <a:off x="6272613" y="1546789"/>
          <a:ext cx="5490129" cy="4210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7992">
                  <a:extLst>
                    <a:ext uri="{9D8B030D-6E8A-4147-A177-3AD203B41FA5}">
                      <a16:colId xmlns:a16="http://schemas.microsoft.com/office/drawing/2014/main" val="162239102"/>
                    </a:ext>
                  </a:extLst>
                </a:gridCol>
                <a:gridCol w="3112137">
                  <a:extLst>
                    <a:ext uri="{9D8B030D-6E8A-4147-A177-3AD203B41FA5}">
                      <a16:colId xmlns:a16="http://schemas.microsoft.com/office/drawing/2014/main" val="4271958291"/>
                    </a:ext>
                  </a:extLst>
                </a:gridCol>
              </a:tblGrid>
              <a:tr h="256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Parameter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Primary Purpose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262066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Employee ID(s)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00726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Employee Name (Last, First)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63360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End 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30062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Fin. Unit(s)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92882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Fund (CCOA)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43063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Include Vacation Accrual (Y/N)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Option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53831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21261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Job Code (s)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01810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Job Title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14742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Mask Data?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Option (available to developer for demos)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05290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Percent Options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Option (not implemented)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67716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 Manager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70520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43148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 Number(s)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254429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Select Date to Filter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Option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91131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Select Payroll 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Option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73005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Start 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86927"/>
                  </a:ext>
                </a:extLst>
              </a:tr>
              <a:tr h="21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Task (Proj. Required)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Filter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69518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6484273-0B23-4A22-1172-02B21630878D}"/>
              </a:ext>
            </a:extLst>
          </p:cNvPr>
          <p:cNvSpPr txBox="1"/>
          <p:nvPr/>
        </p:nvSpPr>
        <p:spPr>
          <a:xfrm>
            <a:off x="6272613" y="5756905"/>
            <a:ext cx="5265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List of parameters used in Payroll History report</a:t>
            </a:r>
          </a:p>
        </p:txBody>
      </p:sp>
    </p:spTree>
    <p:extLst>
      <p:ext uri="{BB962C8B-B14F-4D97-AF65-F5344CB8AC3E}">
        <p14:creationId xmlns:p14="http://schemas.microsoft.com/office/powerpoint/2010/main" val="38892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8" y="1608673"/>
            <a:ext cx="5047618" cy="4028153"/>
          </a:xfrm>
        </p:spPr>
        <p:txBody>
          <a:bodyPr/>
          <a:lstStyle/>
          <a:p>
            <a:r>
              <a:rPr lang="en-US" dirty="0"/>
              <a:t>Single input to filter across multiple values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Project Manager &amp; Task Manager)</a:t>
            </a:r>
          </a:p>
          <a:p>
            <a:pPr lvl="1"/>
            <a:r>
              <a:rPr lang="en-US" dirty="0"/>
              <a:t>Each parameter &amp; filter-calculation has it’s own calculated field</a:t>
            </a:r>
            <a:br>
              <a:rPr lang="en-US" dirty="0"/>
            </a:br>
            <a:r>
              <a:rPr lang="en-US" sz="1400" dirty="0"/>
              <a:t> 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(Original version had one for everything, was hard to troubleshoot.)</a:t>
            </a:r>
          </a:p>
          <a:p>
            <a:pPr lvl="1"/>
            <a:r>
              <a:rPr lang="en-US" dirty="0"/>
              <a:t>Another calculated field defines the minimal requirements that need to be met.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History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B10FC-B282-0784-4B06-2926FA5D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686" y="3038074"/>
            <a:ext cx="3305175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2B85C-1C7F-A495-6C54-FE81DF17A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111" y="1447599"/>
            <a:ext cx="4857750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E23D1D-B280-751E-BAB3-135226739BC0}"/>
              </a:ext>
            </a:extLst>
          </p:cNvPr>
          <p:cNvSpPr txBox="1"/>
          <p:nvPr/>
        </p:nvSpPr>
        <p:spPr>
          <a:xfrm>
            <a:off x="1307506" y="583022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Multiple parameters can all be a part of the same calculated field. Separate calculated fields was an organization choice.</a:t>
            </a:r>
          </a:p>
        </p:txBody>
      </p:sp>
    </p:spTree>
    <p:extLst>
      <p:ext uri="{BB962C8B-B14F-4D97-AF65-F5344CB8AC3E}">
        <p14:creationId xmlns:p14="http://schemas.microsoft.com/office/powerpoint/2010/main" val="37062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258" y="1608673"/>
            <a:ext cx="5047618" cy="4028153"/>
          </a:xfrm>
        </p:spPr>
        <p:txBody>
          <a:bodyPr/>
          <a:lstStyle/>
          <a:p>
            <a:r>
              <a:rPr lang="en-US" dirty="0"/>
              <a:t>Report uses many similar parameters &amp; filter-calculations as Payroll History</a:t>
            </a:r>
          </a:p>
          <a:p>
            <a:r>
              <a:rPr lang="en-US" dirty="0"/>
              <a:t>Additional control parameter: “Metric” allows user to select what data they want to view.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Funding Report Parameter: “Metric”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84273-0B23-4A22-1172-02B21630878D}"/>
              </a:ext>
            </a:extLst>
          </p:cNvPr>
          <p:cNvSpPr txBox="1"/>
          <p:nvPr/>
        </p:nvSpPr>
        <p:spPr>
          <a:xfrm>
            <a:off x="6926663" y="6055507"/>
            <a:ext cx="5265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List of measure options available to the user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8C7B78-C447-54C6-83C5-5A997398E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404" y="1207282"/>
            <a:ext cx="4371975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Funding Report Parameter: “Metric”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8C7B78-C447-54C6-83C5-5A997398E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61" y="1539261"/>
            <a:ext cx="4371975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070989-51FC-DB5D-85AA-1D841AA4C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16" y="1539261"/>
            <a:ext cx="5146438" cy="475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B810C0-6B00-7261-3D47-8560A17D2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94" y="1232658"/>
            <a:ext cx="8842929" cy="2946235"/>
          </a:xfrm>
        </p:spPr>
        <p:txBody>
          <a:bodyPr/>
          <a:lstStyle/>
          <a:p>
            <a:r>
              <a:rPr lang="en-US" dirty="0"/>
              <a:t>Metric is an “Integer” parameter, but the displayed values are strings.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924C6-B4A8-8046-7F13-AE77311E95D8}"/>
              </a:ext>
            </a:extLst>
          </p:cNvPr>
          <p:cNvSpPr txBox="1"/>
          <p:nvPr/>
        </p:nvSpPr>
        <p:spPr>
          <a:xfrm>
            <a:off x="6215416" y="6291885"/>
            <a:ext cx="5265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Parameter configuration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5D90A-2F8E-175B-7157-6FD30389F6C7}"/>
              </a:ext>
            </a:extLst>
          </p:cNvPr>
          <p:cNvSpPr txBox="1"/>
          <p:nvPr/>
        </p:nvSpPr>
        <p:spPr>
          <a:xfrm>
            <a:off x="745067" y="6363284"/>
            <a:ext cx="5265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User sees the above options.</a:t>
            </a:r>
          </a:p>
        </p:txBody>
      </p:sp>
    </p:spTree>
    <p:extLst>
      <p:ext uri="{BB962C8B-B14F-4D97-AF65-F5344CB8AC3E}">
        <p14:creationId xmlns:p14="http://schemas.microsoft.com/office/powerpoint/2010/main" val="1233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090F60E6-3AB6-BD47-B617-BF869EDBFE08}" vid="{6879956A-3EAF-C84E-9A34-957B2BEB3707}"/>
    </a:ext>
  </a:extLst>
</a:theme>
</file>

<file path=ppt/theme/theme2.xml><?xml version="1.0" encoding="utf-8"?>
<a:theme xmlns:a="http://schemas.openxmlformats.org/drawingml/2006/main" name="Section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090F60E6-3AB6-BD47-B617-BF869EDBFE08}" vid="{EFB656C7-E92B-2344-A428-63BDB9F9D5E7}"/>
    </a:ext>
  </a:extLst>
</a:theme>
</file>

<file path=ppt/theme/theme3.xml><?xml version="1.0" encoding="utf-8"?>
<a:theme xmlns:a="http://schemas.openxmlformats.org/drawingml/2006/main" name="Content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090F60E6-3AB6-BD47-B617-BF869EDBFE08}" vid="{9548779C-D637-7D4F-84BE-5E77598B2726}"/>
    </a:ext>
  </a:extLst>
</a:theme>
</file>

<file path=ppt/theme/theme4.xml><?xml version="1.0" encoding="utf-8"?>
<a:theme xmlns:a="http://schemas.openxmlformats.org/drawingml/2006/main" name="Closing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090F60E6-3AB6-BD47-B617-BF869EDBFE08}" vid="{FBA8C99E-AA43-B44E-9530-D3AABC556AB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0600FD2D36B84FAD9D737F22CFCDA2" ma:contentTypeVersion="1" ma:contentTypeDescription="Create a new document." ma:contentTypeScope="" ma:versionID="3e3f2722c6d9b55d91247c77eef17a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BF57D-4F88-4D96-8885-C1F7A3FF7C3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64F1D1A-1265-42C7-AC1A-4B277C8252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5FF46A-ABBA-4A34-9B0F-5176F421CE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UCSDHealth-PPT-16x9</Template>
  <TotalTime>11565</TotalTime>
  <Words>1097</Words>
  <Application>Microsoft Office PowerPoint</Application>
  <PresentationFormat>Widescreen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Title Slides</vt:lpstr>
      <vt:lpstr>Section Slides</vt:lpstr>
      <vt:lpstr>Content Slides</vt:lpstr>
      <vt:lpstr>Closing Slides</vt:lpstr>
      <vt:lpstr>Tableau Community of Practice</vt:lpstr>
      <vt:lpstr>Why Use Parameters</vt:lpstr>
      <vt:lpstr>Why Use Parameters</vt:lpstr>
      <vt:lpstr>What are some things parameters in calculated fields can do?</vt:lpstr>
      <vt:lpstr>Payroll History Report: Report Purpose</vt:lpstr>
      <vt:lpstr>Payroll History Report</vt:lpstr>
      <vt:lpstr>Payroll History Report</vt:lpstr>
      <vt:lpstr>Position Funding Report Parameter: “Metric”</vt:lpstr>
      <vt:lpstr>Position Funding Report Parameter: “Metric”</vt:lpstr>
      <vt:lpstr>Position Funding Report Parameter: “Metric”</vt:lpstr>
      <vt:lpstr>PI Monthly Statement: A Cautionary Tale</vt:lpstr>
      <vt:lpstr>PI Monthly Statement: The Fix</vt:lpstr>
      <vt:lpstr>PI Monthly Statement: The Fix – String Clean Up</vt:lpstr>
      <vt:lpstr>PI Monthly Statement: The Fix – Calculated Filter</vt:lpstr>
      <vt:lpstr>PI Monthly Statement: The Fix – UI &amp; Communication</vt:lpstr>
      <vt:lpstr>Recommended functions for filtering</vt:lpstr>
    </vt:vector>
  </TitlesOfParts>
  <Company>UC San Diego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RSC Presents: Tips and Tricks</dc:title>
  <dc:creator>Kettnich, Cheryl</dc:creator>
  <cp:lastModifiedBy>Cheryl Kettnich</cp:lastModifiedBy>
  <cp:revision>30</cp:revision>
  <cp:lastPrinted>2015-03-25T16:12:35Z</cp:lastPrinted>
  <dcterms:created xsi:type="dcterms:W3CDTF">2020-11-30T22:56:38Z</dcterms:created>
  <dcterms:modified xsi:type="dcterms:W3CDTF">2023-05-15T16:05:49Z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0x010100BE0600FD2D36B84FAD9D737F22CFCDA2</vt:lpwstr>
  </property>
</Properties>
</file>